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76" r:id="rId7"/>
    <p:sldId id="264" r:id="rId8"/>
    <p:sldId id="268" r:id="rId9"/>
    <p:sldId id="282" r:id="rId10"/>
    <p:sldId id="281" r:id="rId11"/>
    <p:sldId id="277" r:id="rId12"/>
    <p:sldId id="265" r:id="rId13"/>
    <p:sldId id="269" r:id="rId14"/>
    <p:sldId id="275" r:id="rId15"/>
    <p:sldId id="270" r:id="rId16"/>
    <p:sldId id="272" r:id="rId17"/>
    <p:sldId id="273" r:id="rId18"/>
    <p:sldId id="274" r:id="rId19"/>
    <p:sldId id="278" r:id="rId20"/>
    <p:sldId id="271" r:id="rId21"/>
    <p:sldId id="279" r:id="rId22"/>
    <p:sldId id="280" r:id="rId23"/>
    <p:sldId id="263" r:id="rId24"/>
    <p:sldId id="25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Obsah obrázku snímek obrazovky&#10;&#10;Popis vygenerován s velmi vysokou mírou spolehlivosti">
            <a:extLst>
              <a:ext uri="{FF2B5EF4-FFF2-40B4-BE49-F238E27FC236}">
                <a16:creationId xmlns:a16="http://schemas.microsoft.com/office/drawing/2014/main" id="{64069CC6-60DB-401C-904F-CFE64F3397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4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046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1918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-68826" y="2241755"/>
            <a:ext cx="11847871" cy="2981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první poválečná léta  ústup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ruskojaz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. překladové lit. – přestala být „pramenem líbivého slovanského koloritu“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později v popředí zájmu – francouzská a mladá ruská literatura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roste zájem i o anglickou a americkou literaturu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ústup skandinávské a německé překladové lit. (kromě poválečného expresionismu)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ym typeface="Wingdings" panose="05000000000000000000" pitchFamily="2" charset="2"/>
              </a:rPr>
              <a:t>					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1583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FEA50F8-8137-49F5-98E9-87FE74ACA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225" y="1099089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cs-CZ" sz="8000" dirty="0"/>
              <a:t>~ 1938 ~</a:t>
            </a:r>
          </a:p>
        </p:txBody>
      </p:sp>
    </p:spTree>
    <p:extLst>
      <p:ext uri="{BB962C8B-B14F-4D97-AF65-F5344CB8AC3E}">
        <p14:creationId xmlns:p14="http://schemas.microsoft.com/office/powerpoint/2010/main" val="4242244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1938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6305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1936 – vznik </a:t>
            </a:r>
            <a:r>
              <a:rPr lang="cs-CZ" sz="2400" i="1" dirty="0">
                <a:latin typeface="Calibri" panose="020F0502020204030204" pitchFamily="34" charset="0"/>
              </a:rPr>
              <a:t>Kruhu překladatelů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v 30. letech se dotváří rovnováha mezi evropskou a domácí kulturou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vliv na překlad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společenská krize a následky hospodářské krize z 1. pol. 30. let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překladová literatura úzce spjata se strukturálními změnami v nakladatelstvích (utlačování malých nakladatelství X několik předních podniků)</a:t>
            </a:r>
          </a:p>
          <a:p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 J. Otto – angloameričtí autoři (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Hemingway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H. G.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Wells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 F. Topič – severští a francouzští autoři (O.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Duun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A.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Gide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růst knižní produkce stojí z velké části na překladech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vliv překladatelských osobností 20. let  zvýšení kvality překladů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cs-CZ" sz="2400" dirty="0"/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i="1" dirty="0"/>
          </a:p>
          <a:p>
            <a:pPr lvl="1">
              <a:lnSpc>
                <a:spcPct val="150000"/>
              </a:lnSpc>
            </a:pPr>
            <a:endParaRPr lang="cs-CZ" sz="24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ym typeface="Wingdings" panose="05000000000000000000" pitchFamily="2" charset="2"/>
              </a:rPr>
              <a:t>					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08699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1938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-117988" y="1917290"/>
            <a:ext cx="12221498" cy="464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nové překlady klasiků  G. Flaubert, A. France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systematický překlad některých autorů 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Gide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 (př. </a:t>
            </a:r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Pastorální symfonie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přel. J. Kvapilová),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Céline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Mann, Werfel,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Šolochov</a:t>
            </a: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významná jména: J. Zaorálek (němčina, francouzština)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   J.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Heyduk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 (němčina, francouzština)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   F. Píšek (ruština)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   E. A. Saudek (angličtina)</a:t>
            </a:r>
          </a:p>
          <a:p>
            <a:pPr lvl="1">
              <a:lnSpc>
                <a:spcPct val="150000"/>
              </a:lnSpc>
            </a:pPr>
            <a:endParaRPr lang="cs-CZ" sz="24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ym typeface="Wingdings" panose="05000000000000000000" pitchFamily="2" charset="2"/>
              </a:rPr>
              <a:t>					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33118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FEA50F8-8137-49F5-98E9-87FE74ACA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225" y="1099089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cs-CZ" sz="8000" dirty="0"/>
              <a:t>~ 1948 ~</a:t>
            </a:r>
          </a:p>
        </p:txBody>
      </p:sp>
    </p:spTree>
    <p:extLst>
      <p:ext uri="{BB962C8B-B14F-4D97-AF65-F5344CB8AC3E}">
        <p14:creationId xmlns:p14="http://schemas.microsoft.com/office/powerpoint/2010/main" val="3600220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1948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vliv poválečné společensko-politické situace a kulturní atmosféry 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vymizení překladů z němčiny X preference překladů ze zemí protihitlerovské koalice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zejména sovětská literatura (s podporou nových nakladatelství, např. Mladá fronta, Svoboda) 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snaha navázat na předválečnou situaci a zaplnit mezery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do jisté míry estetická i ideová pluralita</a:t>
            </a: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téma válečného prožitku  překlad básnických antologií z doby války či o válce          (př. </a:t>
            </a:r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Mezi dvěma plameny: Nová anglická poezie; Láhev v řece. Antologie současné francouzské poezie v překladech Františka Hrubína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lvl="2"/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					 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sovětská próza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842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1948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3351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realizace projektů přerušených válkou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zvýhodňování sovětské literatury X vydavatelská pluralita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(též v překladové literatuře)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velký čtenářský zájem  nová vydání děl z klasického kánonu (Alighieri, Villon, Balzac,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Dostojevskij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Puškin, Dickens apod.)</a:t>
            </a:r>
          </a:p>
          <a:p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ym typeface="Wingdings" panose="05000000000000000000" pitchFamily="2" charset="2"/>
              </a:rPr>
              <a:t>							</a:t>
            </a:r>
            <a:endParaRPr lang="cs-CZ" sz="24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73712F7-8D40-4D8A-A84F-A12C8D362657}"/>
              </a:ext>
            </a:extLst>
          </p:cNvPr>
          <p:cNvSpPr txBox="1"/>
          <p:nvPr/>
        </p:nvSpPr>
        <p:spPr>
          <a:xfrm>
            <a:off x="452284" y="3932903"/>
            <a:ext cx="109629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časopis Nový Orient  zájem o Přední východ (př. </a:t>
            </a:r>
            <a:r>
              <a:rPr lang="cs-CZ" sz="2400" i="1" dirty="0">
                <a:latin typeface="Calibri" panose="020F0502020204030204" pitchFamily="34" charset="0"/>
              </a:rPr>
              <a:t>Láska a odříkání. Výbor ze staré indické lyriky,</a:t>
            </a:r>
            <a:r>
              <a:rPr lang="cs-CZ" sz="2400" dirty="0">
                <a:latin typeface="Calibri" panose="020F0502020204030204" pitchFamily="34" charset="0"/>
              </a:rPr>
              <a:t> přel. Oldřich Friš)</a:t>
            </a:r>
          </a:p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4CD63BC-30EF-4F09-ACE9-55E027394E2D}"/>
              </a:ext>
            </a:extLst>
          </p:cNvPr>
          <p:cNvSpPr txBox="1"/>
          <p:nvPr/>
        </p:nvSpPr>
        <p:spPr>
          <a:xfrm>
            <a:off x="462116" y="4828345"/>
            <a:ext cx="110296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navazování na předválečný surrealismus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opět se překládá např. L. 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Aragon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P.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Eluard</a:t>
            </a: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058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1948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5936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velmi pestré spektrum překladové literatury (X změna po převratu)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důvody: I. výplň hluchých míst zapříčiněných válkou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</a:rPr>
              <a:t>		      II. podpora nakladatelského odvětví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překlady již prověřených západních autorů (</a:t>
            </a:r>
            <a:r>
              <a:rPr lang="cs-CZ" sz="2400" dirty="0" err="1">
                <a:latin typeface="Calibri" panose="020F0502020204030204" pitchFamily="34" charset="0"/>
              </a:rPr>
              <a:t>Mauriac</a:t>
            </a:r>
            <a:r>
              <a:rPr lang="cs-CZ" sz="2400" dirty="0">
                <a:latin typeface="Calibri" panose="020F0502020204030204" pitchFamily="34" charset="0"/>
              </a:rPr>
              <a:t>, </a:t>
            </a:r>
            <a:r>
              <a:rPr lang="cs-CZ" sz="2400" dirty="0" err="1">
                <a:latin typeface="Calibri" panose="020F0502020204030204" pitchFamily="34" charset="0"/>
              </a:rPr>
              <a:t>Steinbeck</a:t>
            </a:r>
            <a:r>
              <a:rPr lang="cs-CZ" sz="2400" dirty="0">
                <a:latin typeface="Calibri" panose="020F0502020204030204" pitchFamily="34" charset="0"/>
              </a:rPr>
              <a:t>, S. </a:t>
            </a:r>
            <a:r>
              <a:rPr lang="cs-CZ" sz="2400" dirty="0" err="1">
                <a:latin typeface="Calibri" panose="020F0502020204030204" pitchFamily="34" charset="0"/>
              </a:rPr>
              <a:t>Lewis</a:t>
            </a:r>
            <a:r>
              <a:rPr lang="cs-CZ" sz="2400" dirty="0">
                <a:latin typeface="Calibri" panose="020F0502020204030204" pitchFamily="34" charset="0"/>
              </a:rPr>
              <a:t>,…)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sázka na anglické detektivky (A. </a:t>
            </a:r>
            <a:r>
              <a:rPr lang="cs-CZ" sz="2400" dirty="0" err="1">
                <a:latin typeface="Calibri" panose="020F0502020204030204" pitchFamily="34" charset="0"/>
              </a:rPr>
              <a:t>Christie</a:t>
            </a:r>
            <a:r>
              <a:rPr lang="cs-CZ" sz="2400" dirty="0">
                <a:latin typeface="Calibri" panose="020F0502020204030204" pitchFamily="34" charset="0"/>
              </a:rPr>
              <a:t>) a bestsellery (E. M. </a:t>
            </a:r>
            <a:r>
              <a:rPr lang="cs-CZ" sz="2400" dirty="0" err="1">
                <a:latin typeface="Calibri" panose="020F0502020204030204" pitchFamily="34" charset="0"/>
              </a:rPr>
              <a:t>Remarque</a:t>
            </a:r>
            <a:r>
              <a:rPr lang="cs-CZ" sz="2400" dirty="0">
                <a:latin typeface="Calibri" panose="020F0502020204030204" pitchFamily="34" charset="0"/>
              </a:rPr>
              <a:t>: </a:t>
            </a:r>
            <a:r>
              <a:rPr lang="cs-CZ" sz="2400" i="1" dirty="0">
                <a:latin typeface="Calibri" panose="020F0502020204030204" pitchFamily="34" charset="0"/>
              </a:rPr>
              <a:t>Brána vítězství</a:t>
            </a:r>
            <a:r>
              <a:rPr lang="cs-CZ" sz="2400" dirty="0">
                <a:latin typeface="Calibri" panose="020F0502020204030204" pitchFamily="34" charset="0"/>
              </a:rPr>
              <a:t>, přel. Z. </a:t>
            </a:r>
            <a:r>
              <a:rPr lang="cs-CZ" sz="2400" dirty="0" err="1">
                <a:latin typeface="Calibri" panose="020F0502020204030204" pitchFamily="34" charset="0"/>
              </a:rPr>
              <a:t>Chrastinová-Dandová</a:t>
            </a:r>
            <a:r>
              <a:rPr lang="cs-CZ" sz="2400" dirty="0">
                <a:latin typeface="Calibri" panose="020F0502020204030204" pitchFamily="34" charset="0"/>
              </a:rPr>
              <a:t>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francouzský existencialismus jako protipól levicové literatury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překlady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Camuse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Sartra, S. de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Bauvoirové</a:t>
            </a: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Skupina 42 – nuceně rozpuštěna v r. 1948, orientace na angloamerickou literaturu (př. E. Dickinsonová: </a:t>
            </a:r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Jediný ohař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přel. J. Hauková)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05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1948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4828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vliv únorového převratu na překladovou literaturu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ještě větší příklon k sovětské literatuře a tzv. pokrokovým spisovatelům 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vydávaní autoři museli být schváleni marxistickou kritikou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tzv. leninský model dvojí kultury: pokroková a lidová X buržoazní a zpátečnická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tradiční zájem o francouzskou literaturu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překlady zejména komunistických autorů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			     r. 1948 – nejvíce překladů za celou dekádu</a:t>
            </a:r>
            <a:endParaRPr lang="cs-CZ" sz="2400" dirty="0">
              <a:latin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130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FEA50F8-8137-49F5-98E9-87FE74ACA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225" y="1099089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cs-CZ" sz="8000"/>
              <a:t>~ 1968 ~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277169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 dějinách překladu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3535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DP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významná součást národní literatury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složitý vývoj české kultury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postavení překladu u nás – zastával důležité funkce (rozvoj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jaz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. kultury, spisovnost jazyka, politický boj apod.)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proměnlivost primární funkce překladu – určena vývojem společnosti a její kulturou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osamostatnění překladu v rámci národní kultury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77088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1968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příznivý vliv politicko-kulturní atmosféry 60. let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zdánlivě liberální charakter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posílení společenské role literatury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změna vlivu politické moci i na překladovou literaturu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snaha</a:t>
            </a:r>
            <a:r>
              <a:rPr lang="en-US" sz="24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dohnat</a:t>
            </a:r>
            <a:r>
              <a:rPr lang="en-US" sz="2400" dirty="0">
                <a:latin typeface="Calibri" panose="020F0502020204030204" pitchFamily="34" charset="0"/>
                <a:sym typeface="Wingdings" panose="05000000000000000000" pitchFamily="2" charset="2"/>
              </a:rPr>
              <a:t> v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ývojové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 proudy soudobé světové literatury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zásadní význam revue </a:t>
            </a:r>
            <a:r>
              <a:rPr lang="cs-CZ" sz="2400" i="1" dirty="0">
                <a:latin typeface="Calibri" panose="020F0502020204030204" pitchFamily="34" charset="0"/>
              </a:rPr>
              <a:t>Světová literatura</a:t>
            </a:r>
          </a:p>
          <a:p>
            <a:endParaRPr lang="cs-CZ" sz="2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849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1968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493910" cy="612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široké a pestré spektrum překladové literatury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snaha obnovit kontakt se zahraniční literaturou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pokračování edice </a:t>
            </a:r>
            <a:r>
              <a:rPr lang="cs-CZ" sz="2400" i="1" dirty="0">
                <a:latin typeface="Calibri" panose="020F0502020204030204" pitchFamily="34" charset="0"/>
              </a:rPr>
              <a:t>Knihovna klasiků </a:t>
            </a:r>
            <a:r>
              <a:rPr lang="cs-CZ" sz="2400" dirty="0">
                <a:latin typeface="Calibri" panose="020F0502020204030204" pitchFamily="34" charset="0"/>
              </a:rPr>
              <a:t>(Odeon) </a:t>
            </a:r>
          </a:p>
          <a:p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 nové překlady </a:t>
            </a:r>
          </a:p>
          <a:p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 dříve opomíjení soudobí autoři (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Hemingway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Faulkner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Malraux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Mauriac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Zweig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,…)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prvotní zájem – autoři, kteří nesměli být vydáváni v 50. letech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hledání „nového“  francouzský nový román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návrat k surrealistické poetice (G.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Limbour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R.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Queneau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B.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Vian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zájem o absurdní dramata (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Ionesco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Beckett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150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1968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493910" cy="5197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překlady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německojaz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. lit.  nově i západoněmecká (Skupina 47), rakouská a švýcarská</a:t>
            </a:r>
            <a:endParaRPr lang="cs-CZ" sz="2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zájem o díla „rozhněvaných mladých mužů“ (angl. literatura)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překlady sovětské literatury – složitá situace </a:t>
            </a:r>
          </a:p>
          <a:p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 ustanovený kánon soc. realismu X znovuobjevení zakázaných sovětských klasiků 												(A. </a:t>
            </a:r>
            <a:r>
              <a:rPr lang="cs-CZ" sz="2400" dirty="0" err="1">
                <a:latin typeface="Calibri" panose="020F0502020204030204" pitchFamily="34" charset="0"/>
                <a:sym typeface="Wingdings" panose="05000000000000000000" pitchFamily="2" charset="2"/>
              </a:rPr>
              <a:t>Solženicyn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srpen 1968 – tvrdá rána pro překladatelskou a editorskou činnost rusistů</a:t>
            </a:r>
            <a:endParaRPr lang="cs-CZ" sz="2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865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0" y="2458064"/>
            <a:ext cx="11277600" cy="3628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Milan. </a:t>
            </a:r>
            <a:r>
              <a:rPr lang="cs-CZ" i="1" dirty="0">
                <a:latin typeface="Calibri" panose="020F0502020204030204" pitchFamily="34" charset="0"/>
              </a:rPr>
              <a:t>Český překlad 1945–2003. </a:t>
            </a:r>
            <a:r>
              <a:rPr lang="cs-CZ" dirty="0">
                <a:latin typeface="Calibri" panose="020F0502020204030204" pitchFamily="34" charset="0"/>
              </a:rPr>
              <a:t>Praha: Univerzita Karlova v Praze, Filozofická fakulta, 2003.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Milan. </a:t>
            </a:r>
            <a:r>
              <a:rPr lang="cs-CZ" i="1" dirty="0">
                <a:latin typeface="Calibri" panose="020F0502020204030204" pitchFamily="34" charset="0"/>
              </a:rPr>
              <a:t>Český překlad II 1945–2004. </a:t>
            </a:r>
            <a:r>
              <a:rPr lang="cs-CZ" dirty="0">
                <a:latin typeface="Calibri" panose="020F0502020204030204" pitchFamily="34" charset="0"/>
              </a:rPr>
              <a:t>Praha: Univerzita Karlova v Praze, Filozofická fakulta, 2005.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 a kol. </a:t>
            </a:r>
            <a:r>
              <a:rPr lang="cs-CZ" i="1" dirty="0">
                <a:latin typeface="Calibri" panose="020F0502020204030204" pitchFamily="34" charset="0"/>
              </a:rPr>
              <a:t>Kapitoly z dějin českého překladu</a:t>
            </a:r>
            <a:r>
              <a:rPr lang="cs-CZ" dirty="0">
                <a:latin typeface="Calibri" panose="020F0502020204030204" pitchFamily="34" charset="0"/>
              </a:rPr>
              <a:t>. Praha: Karolinum, 2002.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Milan. </a:t>
            </a:r>
            <a:r>
              <a:rPr lang="cs-CZ" i="1" dirty="0">
                <a:latin typeface="Calibri" panose="020F0502020204030204" pitchFamily="34" charset="0"/>
              </a:rPr>
              <a:t>Současnost uměleckého překladu</a:t>
            </a:r>
            <a:r>
              <a:rPr lang="cs-CZ" dirty="0">
                <a:latin typeface="Calibri" panose="020F0502020204030204" pitchFamily="34" charset="0"/>
              </a:rPr>
              <a:t>. Praha: Československý spisovatel, 1987.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LEVÝ, Jiří. </a:t>
            </a:r>
            <a:r>
              <a:rPr lang="cs-CZ" i="1" dirty="0">
                <a:latin typeface="Calibri" panose="020F0502020204030204" pitchFamily="34" charset="0"/>
              </a:rPr>
              <a:t>České teorie překladu</a:t>
            </a:r>
            <a:r>
              <a:rPr lang="cs-CZ" dirty="0">
                <a:latin typeface="Calibri" panose="020F0502020204030204" pitchFamily="34" charset="0"/>
              </a:rPr>
              <a:t> </a:t>
            </a:r>
            <a:r>
              <a:rPr lang="cs-CZ" i="1" dirty="0">
                <a:latin typeface="Calibri" panose="020F0502020204030204" pitchFamily="34" charset="0"/>
              </a:rPr>
              <a:t>(1)</a:t>
            </a:r>
            <a:r>
              <a:rPr lang="cs-CZ" dirty="0">
                <a:latin typeface="Calibri" panose="020F0502020204030204" pitchFamily="34" charset="0"/>
              </a:rPr>
              <a:t>. Praha: Ivo Železný, 1996.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LEVÝ, Jiří. </a:t>
            </a:r>
            <a:r>
              <a:rPr lang="cs-CZ" i="1" dirty="0">
                <a:latin typeface="Calibri" panose="020F0502020204030204" pitchFamily="34" charset="0"/>
              </a:rPr>
              <a:t>České teorie překladu</a:t>
            </a: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i="1" dirty="0">
                <a:latin typeface="Calibri" panose="020F0502020204030204" pitchFamily="34" charset="0"/>
              </a:rPr>
              <a:t>(2)</a:t>
            </a:r>
            <a:r>
              <a:rPr lang="cs-CZ" dirty="0">
                <a:latin typeface="Calibri" panose="020F0502020204030204" pitchFamily="34" charset="0"/>
              </a:rPr>
              <a:t>. Praha: Ivo Železný, 1996.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738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3">
            <a:extLst>
              <a:ext uri="{FF2B5EF4-FFF2-40B4-BE49-F238E27FC236}">
                <a16:creationId xmlns:a16="http://schemas.microsoft.com/office/drawing/2014/main" id="{D441E7DC-C148-4A95-AF2B-D613C2820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15">
            <a:extLst>
              <a:ext uri="{FF2B5EF4-FFF2-40B4-BE49-F238E27FC236}">
                <a16:creationId xmlns:a16="http://schemas.microsoft.com/office/drawing/2014/main" id="{3FB3E502-7B9D-4CC2-AEF1-61E35D08E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17">
            <a:extLst>
              <a:ext uri="{FF2B5EF4-FFF2-40B4-BE49-F238E27FC236}">
                <a16:creationId xmlns:a16="http://schemas.microsoft.com/office/drawing/2014/main" id="{BC3DFB63-5ACC-44EB-A0A9-33D0ADA3E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Obrázek 8" descr="Obsah obrázku snímek obrazovky&#10;&#10;Popis vygenerován s velmi vysokou mírou spolehlivosti">
            <a:extLst>
              <a:ext uri="{FF2B5EF4-FFF2-40B4-BE49-F238E27FC236}">
                <a16:creationId xmlns:a16="http://schemas.microsoft.com/office/drawing/2014/main" id="{1D5FC0BB-4B0B-4F52-BD5B-62DA34EF4F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46FAFD70-F3D8-469A-8A56-AC293E8F2A7C}"/>
              </a:ext>
            </a:extLst>
          </p:cNvPr>
          <p:cNvSpPr txBox="1"/>
          <p:nvPr/>
        </p:nvSpPr>
        <p:spPr>
          <a:xfrm>
            <a:off x="530942" y="5712542"/>
            <a:ext cx="2458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rPr>
              <a:t>ELIŠKA TURČANOVÁ</a:t>
            </a:r>
          </a:p>
          <a:p>
            <a:r>
              <a:rPr lang="cs-CZ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rPr>
              <a:t>e.turcanova@seznam.cz</a:t>
            </a:r>
          </a:p>
        </p:txBody>
      </p:sp>
    </p:spTree>
    <p:extLst>
      <p:ext uri="{BB962C8B-B14F-4D97-AF65-F5344CB8AC3E}">
        <p14:creationId xmlns:p14="http://schemas.microsoft.com/office/powerpoint/2010/main" val="4181095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 dějinách překladu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2981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dějiny českého překladu 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objemný a rozmanitý materiál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					   různorodost jazyků originálu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výzkum DP jakožto samostatného odvětví (vlastní pravidla: překladová norma, metoda překladu apod.)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význam zkoumání DP i pro jiné obory (kultura, věda, politologie,…)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(nejen) časová náročnost zpracování DP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13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osmičkové roky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sz="2400" b="1" dirty="0">
                <a:latin typeface="Calibri" panose="020F0502020204030204" pitchFamily="34" charset="0"/>
                <a:sym typeface="Wingdings" panose="05000000000000000000" pitchFamily="2" charset="2"/>
              </a:rPr>
              <a:t>1918: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 konec první světové války, vznik prvorepublikového Československa </a:t>
            </a:r>
          </a:p>
          <a:p>
            <a:pPr marL="285750" indent="-28575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sz="2400" b="1" dirty="0">
                <a:latin typeface="Calibri" panose="020F0502020204030204" pitchFamily="34" charset="0"/>
                <a:sym typeface="Wingdings" panose="05000000000000000000" pitchFamily="2" charset="2"/>
              </a:rPr>
              <a:t>1938: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 mobilizace armády, krize první republiky, Mnichovská dohoda, </a:t>
            </a:r>
          </a:p>
          <a:p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  vznik tzv. druhé republiky</a:t>
            </a:r>
          </a:p>
          <a:p>
            <a:pPr marL="285750" indent="-28575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sz="2400" b="1" dirty="0">
                <a:latin typeface="Calibri" panose="020F0502020204030204" pitchFamily="34" charset="0"/>
                <a:sym typeface="Wingdings" panose="05000000000000000000" pitchFamily="2" charset="2"/>
              </a:rPr>
              <a:t>1948: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 únorový komunistický převrat, diktatura proletariátu, nová ústava</a:t>
            </a:r>
          </a:p>
          <a:p>
            <a:pPr marL="285750" indent="-285750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sz="2400" b="1" dirty="0">
                <a:latin typeface="Calibri" panose="020F0502020204030204" pitchFamily="34" charset="0"/>
                <a:sym typeface="Wingdings" panose="05000000000000000000" pitchFamily="2" charset="2"/>
              </a:rPr>
              <a:t>1968: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 Pražské jaro, zrušení cenzury, manifest </a:t>
            </a:r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Dva tisíce slov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, invaze vojsk </a:t>
            </a:r>
          </a:p>
          <a:p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	   Varšavské smlouvy, počátek normalizace</a:t>
            </a:r>
          </a:p>
        </p:txBody>
      </p:sp>
    </p:spTree>
    <p:extLst>
      <p:ext uri="{BB962C8B-B14F-4D97-AF65-F5344CB8AC3E}">
        <p14:creationId xmlns:p14="http://schemas.microsoft.com/office/powerpoint/2010/main" val="1836839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překlad v osmičkových letech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462116" y="1917290"/>
            <a:ext cx="11277600" cy="5290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</a:rPr>
              <a:t>1918, 1938, 1948, 1968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hlavní zkoumané oblasti  překlady z angličtiny, němčiny, francouzštiny a ruštiny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prameny: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Milan. </a:t>
            </a:r>
            <a:r>
              <a:rPr lang="cs-CZ" i="1" dirty="0">
                <a:latin typeface="Calibri" panose="020F0502020204030204" pitchFamily="34" charset="0"/>
              </a:rPr>
              <a:t>Český překlad 1945–2003. </a:t>
            </a:r>
            <a:r>
              <a:rPr lang="cs-CZ" dirty="0">
                <a:latin typeface="Calibri" panose="020F0502020204030204" pitchFamily="34" charset="0"/>
              </a:rPr>
              <a:t>Praha: Univerzita Karlova v Praze, Filozofická fakulta, 2003.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Milan. </a:t>
            </a:r>
            <a:r>
              <a:rPr lang="cs-CZ" i="1" dirty="0">
                <a:latin typeface="Calibri" panose="020F0502020204030204" pitchFamily="34" charset="0"/>
              </a:rPr>
              <a:t>Český překlad II 1945–2004. </a:t>
            </a:r>
            <a:r>
              <a:rPr lang="cs-CZ" dirty="0">
                <a:latin typeface="Calibri" panose="020F0502020204030204" pitchFamily="34" charset="0"/>
              </a:rPr>
              <a:t>Praha: Univerzita Karlova v Praze, Filozofická fakulta, 2005.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 a kol. </a:t>
            </a:r>
            <a:r>
              <a:rPr lang="cs-CZ" i="1" dirty="0">
                <a:latin typeface="Calibri" panose="020F0502020204030204" pitchFamily="34" charset="0"/>
              </a:rPr>
              <a:t>Kapitoly z dějin českého překladu</a:t>
            </a:r>
            <a:r>
              <a:rPr lang="cs-CZ" dirty="0">
                <a:latin typeface="Calibri" panose="020F0502020204030204" pitchFamily="34" charset="0"/>
              </a:rPr>
              <a:t>. Praha: Karolinum, 2002.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HRALA, Milan. </a:t>
            </a:r>
            <a:r>
              <a:rPr lang="cs-CZ" i="1" dirty="0">
                <a:latin typeface="Calibri" panose="020F0502020204030204" pitchFamily="34" charset="0"/>
              </a:rPr>
              <a:t>Současnost uměleckého překladu</a:t>
            </a:r>
            <a:r>
              <a:rPr lang="cs-CZ" dirty="0">
                <a:latin typeface="Calibri" panose="020F0502020204030204" pitchFamily="34" charset="0"/>
              </a:rPr>
              <a:t>. Praha: Československý spisovatel, 1987.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LEVÝ, Jiří. </a:t>
            </a:r>
            <a:r>
              <a:rPr lang="cs-CZ" i="1" dirty="0">
                <a:latin typeface="Calibri" panose="020F0502020204030204" pitchFamily="34" charset="0"/>
              </a:rPr>
              <a:t>České teorie překladu</a:t>
            </a:r>
            <a:r>
              <a:rPr lang="cs-CZ" dirty="0">
                <a:latin typeface="Calibri" panose="020F0502020204030204" pitchFamily="34" charset="0"/>
              </a:rPr>
              <a:t> </a:t>
            </a:r>
            <a:r>
              <a:rPr lang="cs-CZ" i="1" dirty="0">
                <a:latin typeface="Calibri" panose="020F0502020204030204" pitchFamily="34" charset="0"/>
              </a:rPr>
              <a:t>(1)</a:t>
            </a:r>
            <a:r>
              <a:rPr lang="cs-CZ" dirty="0">
                <a:latin typeface="Calibri" panose="020F0502020204030204" pitchFamily="34" charset="0"/>
              </a:rPr>
              <a:t>. Praha: Ivo Železný, 1996.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</a:rPr>
              <a:t>LEVÝ, Jiří. </a:t>
            </a:r>
            <a:r>
              <a:rPr lang="cs-CZ" i="1" dirty="0">
                <a:latin typeface="Calibri" panose="020F0502020204030204" pitchFamily="34" charset="0"/>
              </a:rPr>
              <a:t>České teorie překladu</a:t>
            </a: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i="1" dirty="0">
                <a:latin typeface="Calibri" panose="020F0502020204030204" pitchFamily="34" charset="0"/>
              </a:rPr>
              <a:t>(2)</a:t>
            </a:r>
            <a:r>
              <a:rPr lang="cs-CZ" dirty="0">
                <a:latin typeface="Calibri" panose="020F0502020204030204" pitchFamily="34" charset="0"/>
              </a:rPr>
              <a:t>. Praha: Ivo Železný, 1996.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24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ym typeface="Wingdings" panose="05000000000000000000" pitchFamily="2" charset="2"/>
              </a:rPr>
              <a:t>					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05310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FEA50F8-8137-49F5-98E9-87FE74ACA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225" y="1099089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cs-CZ" sz="8000" dirty="0"/>
              <a:t>~ 1918 ~</a:t>
            </a:r>
          </a:p>
        </p:txBody>
      </p:sp>
    </p:spTree>
    <p:extLst>
      <p:ext uri="{BB962C8B-B14F-4D97-AF65-F5344CB8AC3E}">
        <p14:creationId xmlns:p14="http://schemas.microsoft.com/office/powerpoint/2010/main" val="275642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1918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0" y="1946787"/>
            <a:ext cx="11277600" cy="4459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potřeba nového přístupu k překládání už před první světovou válkou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neúnosnost překladatelské doslovnosti a jazykové topornosti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zvýšený zájem o překladatelské otázky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již v 1913: V. Mathesius – </a:t>
            </a:r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O problémech českého překladatelství</a:t>
            </a:r>
          </a:p>
          <a:p>
            <a:pPr lvl="1">
              <a:lnSpc>
                <a:spcPct val="150000"/>
              </a:lnSpc>
            </a:pPr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		</a:t>
            </a: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 překládání rozměrem originálu X přebásnění  důležitost účinku překladu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požadavek přirozenosti, prostoty a lidovosti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vymezení se vůči lumírovské tradici překládání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ym typeface="Wingdings" panose="05000000000000000000" pitchFamily="2" charset="2"/>
              </a:rPr>
              <a:t>					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8138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1918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-78659" y="1917290"/>
            <a:ext cx="11847871" cy="4459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rozkvět divadelnictví  otázka překladu dramatu – snaha o hovorovost a mluvnost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důraz na přiblížení autora čtenáři prostřednictvím překladu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vystižení stylového charakteru X dodržování přesných formálních shod – méně důležité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	 O. Fischer a jeho škola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rostoucí kvantita překladů X rozkolísaná kvalita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obliba překladů módní a efektní literatury – často nekompetentní překladatel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překladová literatura konkuruje domácí tvorbě 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sym typeface="Wingdings" panose="05000000000000000000" pitchFamily="2" charset="2"/>
              </a:rPr>
              <a:t>						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31910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1CFF68-F99E-483F-87DF-EF619A7D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~ 1918 ~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CCC4D31-5491-4442-9518-E201A8D49AF6}"/>
              </a:ext>
            </a:extLst>
          </p:cNvPr>
          <p:cNvSpPr txBox="1"/>
          <p:nvPr/>
        </p:nvSpPr>
        <p:spPr>
          <a:xfrm>
            <a:off x="0" y="1917290"/>
            <a:ext cx="11847871" cy="3911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50000"/>
              </a:lnSpc>
            </a:pPr>
            <a:r>
              <a:rPr lang="cs-CZ" sz="2400" dirty="0">
                <a:latin typeface="Calibri" panose="020F0502020204030204" pitchFamily="34" charset="0"/>
                <a:sym typeface="Wingdings" panose="05000000000000000000" pitchFamily="2" charset="2"/>
              </a:rPr>
              <a:t>Karel Čapek (1920): </a:t>
            </a:r>
          </a:p>
          <a:p>
            <a:pPr marL="717550" lvl="1" algn="just">
              <a:lnSpc>
                <a:spcPct val="150000"/>
              </a:lnSpc>
            </a:pPr>
            <a:endParaRPr lang="cs-CZ" sz="2400" i="1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717550" lvl="1" algn="just">
              <a:lnSpc>
                <a:spcPct val="150000"/>
              </a:lnSpc>
            </a:pPr>
            <a:r>
              <a:rPr lang="cs-CZ" sz="2400" i="1" dirty="0">
                <a:latin typeface="Calibri" panose="020F0502020204030204" pitchFamily="34" charset="0"/>
                <a:sym typeface="Wingdings" panose="05000000000000000000" pitchFamily="2" charset="2"/>
              </a:rPr>
              <a:t>„Věru neubývá překladů na knižním trhu, je jich tolik, že to vrhá dlouhý stín na literární produkci původní. A neubude překladů tak dlouho, pokud se neprosadí, aby překlady byly veskrze autorizovány, tj. honorovány cizím autorům. Neboť nakladatelé vždy dají přednost překladům před domácí literaturou, pokud překlad přijde o něco laciněji.“			</a:t>
            </a:r>
            <a:r>
              <a:rPr lang="cs-CZ" sz="2400" dirty="0">
                <a:sym typeface="Wingdings" panose="05000000000000000000" pitchFamily="2" charset="2"/>
              </a:rPr>
              <a:t>			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1975376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TM03457464[[fn=Dividendy]]</Template>
  <TotalTime>1117</TotalTime>
  <Words>786</Words>
  <Application>Microsoft Office PowerPoint</Application>
  <PresentationFormat>Širokoúhlá obrazovka</PresentationFormat>
  <Paragraphs>168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Calibri</vt:lpstr>
      <vt:lpstr>Courier New</vt:lpstr>
      <vt:lpstr>Gill Sans MT</vt:lpstr>
      <vt:lpstr>Wingdings</vt:lpstr>
      <vt:lpstr>Wingdings 2</vt:lpstr>
      <vt:lpstr>Dividenda</vt:lpstr>
      <vt:lpstr>Prezentace aplikace PowerPoint</vt:lpstr>
      <vt:lpstr>o dějinách překladu</vt:lpstr>
      <vt:lpstr>o dějinách překladu</vt:lpstr>
      <vt:lpstr>osmičkové roky</vt:lpstr>
      <vt:lpstr>překlad v osmičkových letech</vt:lpstr>
      <vt:lpstr>~ 1918 ~</vt:lpstr>
      <vt:lpstr>~ 1918 ~</vt:lpstr>
      <vt:lpstr>~ 1918 ~</vt:lpstr>
      <vt:lpstr>~ 1918 ~</vt:lpstr>
      <vt:lpstr>~ 1918 ~</vt:lpstr>
      <vt:lpstr>~ 1938 ~</vt:lpstr>
      <vt:lpstr>~ 1938 ~</vt:lpstr>
      <vt:lpstr>~ 1938 ~</vt:lpstr>
      <vt:lpstr>~ 1948 ~</vt:lpstr>
      <vt:lpstr>~ 1948 ~</vt:lpstr>
      <vt:lpstr>~ 1948 ~</vt:lpstr>
      <vt:lpstr>~ 1948 ~</vt:lpstr>
      <vt:lpstr>~ 1948 ~</vt:lpstr>
      <vt:lpstr>~ 1968 ~</vt:lpstr>
      <vt:lpstr>~ 1968 ~</vt:lpstr>
      <vt:lpstr>~ 1968 ~</vt:lpstr>
      <vt:lpstr>~ 1968 ~</vt:lpstr>
      <vt:lpstr>zdroje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 let republiky  z perspektivy dějin překladu</dc:title>
  <dc:creator>Eliška Turčanová</dc:creator>
  <cp:lastModifiedBy>Eliška Turčanová</cp:lastModifiedBy>
  <cp:revision>57</cp:revision>
  <dcterms:created xsi:type="dcterms:W3CDTF">2018-10-20T10:26:31Z</dcterms:created>
  <dcterms:modified xsi:type="dcterms:W3CDTF">2018-11-02T10:42:32Z</dcterms:modified>
</cp:coreProperties>
</file>