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80" r:id="rId6"/>
    <p:sldId id="28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2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7F587D-C154-488F-83F0-F01C6D41C5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932E86B-D44D-46ED-8662-5F721C61A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C9EF39-E5CD-44E0-8FDE-9FC8DB911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8E88F7-3823-4F03-B7F3-A2C7184BB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7E89E02-EEF7-433F-8937-88B11015F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779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72A17-C6CC-4212-B970-9A1E11F55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0288E2D-C44A-4383-965E-82814C4F9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D36C24-3012-46D2-B70C-C45AD067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0CA529-07FD-465C-BD90-DA71D1BD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57679E-949C-48E7-8EC4-11C1C4E15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94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427CFE-EE3A-4D0E-8EAA-512EF1C9B4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247B778-9BD5-465D-9C9C-50A63C8B1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170860-02BE-4DCF-808D-614AC3DDE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CD28CD-3971-4E30-B79D-20B6940C2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8B0D81-38C6-4DAD-9B2A-89774029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7310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A0316F-2450-41E1-A4B3-F3CA9AB5B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6F3DB5-6E73-4556-9523-B97FBB17B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2BB0970-76E2-4473-B0C7-B39C616A3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C6E7A9-8327-4AA2-B713-A6BA7E168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762AEF-8600-4020-8162-A6658C05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17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001C43-EABB-4332-BC3A-3A9F8E58F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D858F18-14E2-4D5C-A887-BD669CCFE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8A28ED-0A36-4162-B1B8-387F31651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FB6A3C7-113A-4498-9402-3E1C0237D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274977E-1BCA-4444-BAB4-BDBBC21D8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428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196B93-DD33-4906-8D9E-8478E153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0EA96B-7977-4DF3-82EF-9A66FDBE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589602E-43E3-47D7-9A13-69DD017A5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02F13AA-0092-4874-A0AF-FC3524B8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54D2458-C435-47C9-84F6-2E8AA2E0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A13392-5FE4-4B83-847F-E7D21587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737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4177DF-C8D3-4C05-9E5E-B592645E9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441DF0A-47D1-442D-976C-9C0AF8DA3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DC51056-61D4-4A87-9CA6-2E566FC73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98BCE748-25AE-4334-8021-FBA1FFBE63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FAD17CFC-5F3F-47F1-B0C7-A4B4F9B0EF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840994-346F-43C2-82EF-B0DF051F8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38E8BB72-A7DC-4B05-AFC0-9691D1D36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8CC9C3-D4A6-471A-8B68-C651535D6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62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0BFFE-E7EA-45D2-BF26-9C0C7F70D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35EC52C-B671-4B5A-8AC6-528E4DF88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8DD52D-879F-4244-8751-B34035356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3F7E703-E437-42A1-9856-A7AE90BFC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3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4C95AEE-23EE-4D4E-AA59-8D4A1372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F1FE0C0-2A48-4AF0-AF5E-B67778009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7104E10-969C-4FC9-8CDC-4B1050C09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180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42AAA6-ED2B-406F-A35F-09BB20F3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EF2A26-4502-4046-AB38-2511162F3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FFCB250-0506-40A4-A825-D1C9C8A9E9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77E3F1-26FE-45B9-A74D-55EABDCC1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FE6F83E-7994-4675-9F40-D5A58D8A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75AC2DC-5895-4331-8D6E-AC51A0916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550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71664-4601-4739-BDC6-2CD87DBE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B70C08-9112-4A13-8ACE-335F243866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40FCA84-6FC9-421F-8E0E-422F33F4CF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B648F4-E8E1-4BAA-A63F-31E3B38C0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49836CD-AB8D-4DDF-AEEB-212DB6A9F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5D29EA-2AF2-450B-9064-12BB0F746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7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1810425-F8FD-4899-B7E7-7DD212EB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58FD66C-7FE9-4917-92BC-CFEC1F04B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AEF8F1E-7A97-43B3-9B10-A14255DEA8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81522-142E-45EC-84B2-5D18BA4A51E8}" type="datetimeFigureOut">
              <a:rPr lang="cs-CZ" smtClean="0"/>
              <a:t>03.11.2018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103221-A77F-4B67-BB64-7BF7210A80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991E62-9C68-4970-BE9D-6416F8BC49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87262-07AF-4F3B-8183-91CB048655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36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reepornq.com/cs/kr%C3%A1sn%C3%A9%20velk%C3%A9%20prsa.html" TargetMode="External"/><Relationship Id="rId2" Type="http://schemas.openxmlformats.org/officeDocument/2006/relationships/hyperlink" Target="http://freepornq.com/cs/pan%20d%C3%A1mi%C4%8Dk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reepornq.com/cs/index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F23F42-606E-4BA3-9997-658EBF6CA7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„lesk a bída strojového překladu“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67FDA64-A938-4977-9657-F99E4591E0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Praha, JTP, 2.11.2018</a:t>
            </a:r>
          </a:p>
          <a:p>
            <a:r>
              <a:rPr lang="cs-CZ" dirty="0"/>
              <a:t>J. Vedral____slovnik@post.cz</a:t>
            </a:r>
          </a:p>
        </p:txBody>
      </p:sp>
    </p:spTree>
    <p:extLst>
      <p:ext uri="{BB962C8B-B14F-4D97-AF65-F5344CB8AC3E}">
        <p14:creationId xmlns:p14="http://schemas.microsoft.com/office/powerpoint/2010/main" val="581468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6B5B976-8B45-46E4-879B-581167BC3C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366325"/>
              </p:ext>
            </p:extLst>
          </p:nvPr>
        </p:nvGraphicFramePr>
        <p:xfrm>
          <a:off x="2032000" y="719666"/>
          <a:ext cx="8128000" cy="5577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89979755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53205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Tak nám zabili Ferdinanda," </a:t>
                      </a:r>
                      <a:r>
                        <a:rPr lang="cs-CZ" b="1" dirty="0"/>
                        <a:t>řekla posluhovačka panu Švejkovi</a:t>
                      </a:r>
                      <a:r>
                        <a:rPr lang="cs-CZ" dirty="0"/>
                        <a:t>, který opustiv před léty vojenskou službu, když byl definitivně prohlášen vojenskou lékařskou komisí za blba, </a:t>
                      </a:r>
                      <a:r>
                        <a:rPr lang="cs-CZ" b="1" dirty="0"/>
                        <a:t>živil se prodejem</a:t>
                      </a:r>
                      <a:r>
                        <a:rPr lang="cs-CZ" dirty="0"/>
                        <a:t> psů, ošklivých nečistokrevných oblud, kterým padělal rodokmeny.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Kromě tohoto zaměstnání byl stižen revmatismem a </a:t>
                      </a:r>
                      <a:r>
                        <a:rPr lang="cs-CZ" b="1" dirty="0"/>
                        <a:t>mazal si právě kolena opodeldokem</a:t>
                      </a:r>
                      <a:r>
                        <a:rPr lang="cs-CZ" dirty="0"/>
                        <a:t>.</a:t>
                      </a:r>
                    </a:p>
                    <a:p>
                      <a:endParaRPr lang="cs-CZ" dirty="0"/>
                    </a:p>
                    <a:p>
                      <a:r>
                        <a:rPr lang="cs-CZ" dirty="0"/>
                        <a:t>"</a:t>
                      </a:r>
                      <a:r>
                        <a:rPr lang="cs-CZ" b="1" dirty="0" err="1"/>
                        <a:t>Kerýho</a:t>
                      </a:r>
                      <a:r>
                        <a:rPr lang="cs-CZ" b="1" dirty="0"/>
                        <a:t> Ferdinanda</a:t>
                      </a:r>
                      <a:r>
                        <a:rPr lang="cs-CZ" dirty="0"/>
                        <a:t>, paní Müllerová?" otázal se Švejk, nepřestávaje si masírovat kolena, "já znám dva Ferdinandy. Jednoho, ten je sluhou u </a:t>
                      </a:r>
                      <a:r>
                        <a:rPr lang="cs-CZ" b="1" dirty="0"/>
                        <a:t>drogisty</a:t>
                      </a:r>
                      <a:r>
                        <a:rPr lang="cs-CZ" dirty="0"/>
                        <a:t> Průši a vypil mu tam jednou omylem láhev nějakého mazání na vlasy, a potom znám ještě Ferdinanda Kokošku, co sbírá ty psí </a:t>
                      </a:r>
                      <a:r>
                        <a:rPr lang="cs-CZ" dirty="0" err="1"/>
                        <a:t>hovínka</a:t>
                      </a:r>
                      <a:r>
                        <a:rPr lang="cs-CZ" dirty="0"/>
                        <a:t>. </a:t>
                      </a:r>
                      <a:r>
                        <a:rPr lang="cs-CZ" dirty="0" err="1"/>
                        <a:t>Vobou</a:t>
                      </a:r>
                      <a:r>
                        <a:rPr lang="cs-CZ" dirty="0"/>
                        <a:t> není žádná škoda."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That's how Ferdinand killed us, "</a:t>
                      </a:r>
                      <a:r>
                        <a:rPr lang="en-US" b="1" dirty="0"/>
                        <a:t>said Mrs. </a:t>
                      </a:r>
                      <a:r>
                        <a:rPr lang="en-US" b="1" dirty="0" err="1"/>
                        <a:t>Svejk</a:t>
                      </a:r>
                      <a:r>
                        <a:rPr lang="en-US" dirty="0"/>
                        <a:t>, a servant who left the military service years ago, when he was definitely declared by the Military Medical Commission to be a bloke, </a:t>
                      </a:r>
                      <a:r>
                        <a:rPr lang="en-US" b="1" dirty="0"/>
                        <a:t>he was nurtured</a:t>
                      </a:r>
                      <a:r>
                        <a:rPr lang="en-US" dirty="0"/>
                        <a:t> by the sale of dogs, ugly, unclean monsters, forging pedigrees.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In addition to this job, he suffered from rheumatism and </a:t>
                      </a:r>
                      <a:r>
                        <a:rPr lang="en-US" b="1" dirty="0"/>
                        <a:t>rubbed his knees from the ground.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"</a:t>
                      </a:r>
                      <a:r>
                        <a:rPr lang="en-US" b="1" dirty="0"/>
                        <a:t>Kerry Ferdinand</a:t>
                      </a:r>
                      <a:r>
                        <a:rPr lang="en-US" dirty="0"/>
                        <a:t>, Mrs. Müller?" </a:t>
                      </a:r>
                      <a:r>
                        <a:rPr lang="en-US" dirty="0" err="1"/>
                        <a:t>Svejk</a:t>
                      </a:r>
                      <a:r>
                        <a:rPr lang="en-US" dirty="0"/>
                        <a:t> asked, he continued to massage his knees, "I know two </a:t>
                      </a:r>
                      <a:r>
                        <a:rPr lang="en-US" dirty="0" err="1"/>
                        <a:t>Ferdinands</a:t>
                      </a:r>
                      <a:r>
                        <a:rPr lang="en-US" dirty="0"/>
                        <a:t>, one of them is a servant of a </a:t>
                      </a:r>
                      <a:r>
                        <a:rPr lang="en-US" b="1" dirty="0"/>
                        <a:t>drug dealer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Prush</a:t>
                      </a:r>
                      <a:r>
                        <a:rPr lang="en-US" dirty="0"/>
                        <a:t>, and he's been drinking a bottle of some hair lubrication, and then I know Ferdinand </a:t>
                      </a:r>
                      <a:r>
                        <a:rPr lang="en-US" dirty="0" err="1"/>
                        <a:t>Kokosk</a:t>
                      </a:r>
                      <a:r>
                        <a:rPr lang="en-US" dirty="0"/>
                        <a:t> collecting the dog's poo. no shame. "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73640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8680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9A2B822-0CAD-473A-A638-502C8D82F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516669"/>
              </p:ext>
            </p:extLst>
          </p:nvPr>
        </p:nvGraphicFramePr>
        <p:xfrm>
          <a:off x="222070" y="195943"/>
          <a:ext cx="10881360" cy="61787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68833">
                  <a:extLst>
                    <a:ext uri="{9D8B030D-6E8A-4147-A177-3AD203B41FA5}">
                      <a16:colId xmlns:a16="http://schemas.microsoft.com/office/drawing/2014/main" val="542100338"/>
                    </a:ext>
                  </a:extLst>
                </a:gridCol>
                <a:gridCol w="5512527">
                  <a:extLst>
                    <a:ext uri="{9D8B030D-6E8A-4147-A177-3AD203B41FA5}">
                      <a16:colId xmlns:a16="http://schemas.microsoft.com/office/drawing/2014/main" val="4129098420"/>
                    </a:ext>
                  </a:extLst>
                </a:gridCol>
              </a:tblGrid>
              <a:tr h="6178731">
                <a:tc>
                  <a:txBody>
                    <a:bodyPr/>
                    <a:lstStyle/>
                    <a:p>
                      <a:r>
                        <a:rPr lang="cs-CZ" sz="2400" dirty="0"/>
                        <a:t>Když babička nemusela, to do pokoje nešla. Když neměla ani venku, ani v domácnosti co </a:t>
                      </a:r>
                      <a:r>
                        <a:rPr lang="cs-CZ" sz="2400" b="1" dirty="0"/>
                        <a:t>šukat</a:t>
                      </a:r>
                      <a:r>
                        <a:rPr lang="cs-CZ" sz="2400" dirty="0"/>
                        <a:t>, seděla nejraději ve své </a:t>
                      </a:r>
                      <a:r>
                        <a:rPr lang="cs-CZ" sz="2400" dirty="0" err="1"/>
                        <a:t>sedničce</a:t>
                      </a:r>
                      <a:r>
                        <a:rPr lang="cs-CZ" sz="2400" dirty="0"/>
                        <a:t>, která byla hned u kuchyně a </a:t>
                      </a:r>
                      <a:r>
                        <a:rPr lang="cs-CZ" sz="2400" b="1" dirty="0"/>
                        <a:t>čeledníku</a:t>
                      </a:r>
                      <a:r>
                        <a:rPr lang="cs-CZ" sz="2400" dirty="0"/>
                        <a:t>.</a:t>
                      </a:r>
                    </a:p>
                    <a:p>
                      <a:r>
                        <a:rPr lang="cs-CZ" sz="2400" b="1" dirty="0" err="1"/>
                        <a:t>Sednička</a:t>
                      </a:r>
                      <a:r>
                        <a:rPr lang="cs-CZ" sz="2400" dirty="0"/>
                        <a:t> ta byla zřízena dle babiččiny chuti. U velikých kamen byla lavice, podél babiččino lože; hned u kamen za ložem malovaná truhla a při druhé zdi lože </a:t>
                      </a:r>
                      <a:r>
                        <a:rPr lang="cs-CZ" sz="2400" b="1" dirty="0"/>
                        <a:t>Barunčino</a:t>
                      </a:r>
                      <a:r>
                        <a:rPr lang="cs-CZ" sz="2400" dirty="0"/>
                        <a:t>, která spávala s babičkou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When my grandmother did not, she did not go to the room. When she </a:t>
                      </a:r>
                      <a:r>
                        <a:rPr lang="en-US" sz="2400" b="1" dirty="0"/>
                        <a:t>did not even out </a:t>
                      </a:r>
                      <a:r>
                        <a:rPr lang="en-US" sz="2400" dirty="0"/>
                        <a:t>there, not even in her household, she was sitting in her sitting room, right next to the kitchen and the </a:t>
                      </a:r>
                      <a:r>
                        <a:rPr lang="en-US" sz="2400" b="1" dirty="0"/>
                        <a:t>housekeeper</a:t>
                      </a:r>
                      <a:r>
                        <a:rPr lang="en-US" sz="2400" dirty="0"/>
                        <a:t>.</a:t>
                      </a:r>
                    </a:p>
                    <a:p>
                      <a:r>
                        <a:rPr lang="en-US" sz="2400" b="1" dirty="0"/>
                        <a:t>The seat </a:t>
                      </a:r>
                      <a:r>
                        <a:rPr lang="en-US" sz="2400" dirty="0"/>
                        <a:t>was arranged according to grandmother's taste. At the great stones was a bench, along the grandmother's bed; at the stone behind the bed, painted chest, and at the second wall of the bed </a:t>
                      </a:r>
                      <a:r>
                        <a:rPr lang="en-US" sz="2400" b="1" dirty="0" err="1"/>
                        <a:t>Baruncino</a:t>
                      </a:r>
                      <a:r>
                        <a:rPr lang="en-US" sz="2400" dirty="0"/>
                        <a:t>, who slept with his grandmother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5930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577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B0D49E0-DB37-4243-8879-EF1F292460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84586"/>
              </p:ext>
            </p:extLst>
          </p:nvPr>
        </p:nvGraphicFramePr>
        <p:xfrm>
          <a:off x="2032000" y="719666"/>
          <a:ext cx="8128000" cy="404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74370539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38241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Nenaolejuje-li tě Julie, naolejuji Julii já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 Julie does not wind you, I'll oat Julie I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367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Od poklopu ke poklopu Kyklop koulí kouli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From the hatch to the hatch, the </a:t>
                      </a:r>
                      <a:r>
                        <a:rPr lang="en-US" dirty="0" err="1"/>
                        <a:t>Cyclop</a:t>
                      </a:r>
                      <a:r>
                        <a:rPr lang="en-US" dirty="0"/>
                        <a:t> ball sphere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6835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Tři sta třicet tři stříbrných stříkaček stříkalo přes tři sta třicet tři stříbrných střech.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Three hundred thirty-three silver syringes sprayed over three hundred thirty-three silver roofs.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270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Šel pštros s pštrosicí a s pštrosáčaty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ostrich went with an ostrich and an ostrich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98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3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34679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18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3758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859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48E298-64D1-4950-8AD4-13870873B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58" y="0"/>
            <a:ext cx="12579531" cy="70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9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26DA0CC-571E-4C13-B95A-5EED664B9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65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57ACEF3-ED11-4607-8B84-039152515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38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1C15F15C-AE94-486F-BA02-CFD4DD6D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24544" y="-3305458"/>
            <a:ext cx="18450179" cy="1037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78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4B926-E1DD-4E5C-B3E0-FD8CED468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Erotické stránky, kategorie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C89FE0-E5F5-4B00-954C-9B5FC568D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>
                <a:hlinkClick r:id="rId2"/>
              </a:rPr>
              <a:t>pan dámička</a:t>
            </a:r>
            <a:r>
              <a:rPr lang="cs-CZ" u="sng" dirty="0"/>
              <a:t>, </a:t>
            </a:r>
            <a:r>
              <a:rPr lang="cs-CZ" b="1" u="sng" dirty="0">
                <a:hlinkClick r:id="rId3" tooltip="krásné velké prsa"/>
              </a:rPr>
              <a:t>krásné velké prsa, </a:t>
            </a:r>
            <a:r>
              <a:rPr lang="cs-CZ" b="1" dirty="0"/>
              <a:t>velbloudí kopyto, škubání, sestavení, ruština, big poprsí, vystavování, horký mamka, spánek, vinobraní….</a:t>
            </a:r>
          </a:p>
          <a:p>
            <a:pPr marL="0" indent="0">
              <a:buNone/>
            </a:pPr>
            <a:r>
              <a:rPr lang="cs-CZ" b="1" dirty="0"/>
              <a:t>(</a:t>
            </a:r>
            <a:r>
              <a:rPr lang="cs-CZ" b="1" dirty="0">
                <a:hlinkClick r:id="rId4"/>
              </a:rPr>
              <a:t>http://freepornq.com/</a:t>
            </a:r>
            <a:r>
              <a:rPr lang="cs-CZ" b="1" dirty="0" err="1">
                <a:hlinkClick r:id="rId4"/>
              </a:rPr>
              <a:t>cs</a:t>
            </a:r>
            <a:r>
              <a:rPr lang="cs-CZ" b="1" dirty="0">
                <a:hlinkClick r:id="rId4"/>
              </a:rPr>
              <a:t>/index.html</a:t>
            </a:r>
            <a:r>
              <a:rPr lang="cs-CZ" b="1" dirty="0"/>
              <a:t>)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1752167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CFFD192-EACC-4B78-AB64-E206A96F6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0343" y="-398921"/>
            <a:ext cx="13493932" cy="7586632"/>
          </a:xfrm>
          <a:prstGeom prst="rect">
            <a:avLst/>
          </a:prstGeom>
        </p:spPr>
      </p:pic>
      <p:sp>
        <p:nvSpPr>
          <p:cNvPr id="3" name="Šipka: nahoru 2">
            <a:extLst>
              <a:ext uri="{FF2B5EF4-FFF2-40B4-BE49-F238E27FC236}">
                <a16:creationId xmlns:a16="http://schemas.microsoft.com/office/drawing/2014/main" id="{E84E54A0-88DB-4361-BA76-BB2C3511E929}"/>
              </a:ext>
            </a:extLst>
          </p:cNvPr>
          <p:cNvSpPr/>
          <p:nvPr/>
        </p:nvSpPr>
        <p:spPr>
          <a:xfrm>
            <a:off x="5617029" y="1724297"/>
            <a:ext cx="718457" cy="185492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: nahoru 3">
            <a:extLst>
              <a:ext uri="{FF2B5EF4-FFF2-40B4-BE49-F238E27FC236}">
                <a16:creationId xmlns:a16="http://schemas.microsoft.com/office/drawing/2014/main" id="{4A06A1C5-4A07-4C51-98DB-B72B70702164}"/>
              </a:ext>
            </a:extLst>
          </p:cNvPr>
          <p:cNvSpPr/>
          <p:nvPr/>
        </p:nvSpPr>
        <p:spPr>
          <a:xfrm>
            <a:off x="3117669" y="1724297"/>
            <a:ext cx="718457" cy="185492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123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3A948A4A-7CB3-49A2-9FBE-41B5E6C4CC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928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BDC39-10CF-402A-8EB0-CDC1155A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vlastně strojový překlad?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815EEB-1761-4674-883C-EB06DE35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Strojový překlad=algoritmus přeloží segment bez zásahu člověka</a:t>
            </a:r>
          </a:p>
          <a:p>
            <a:pPr marL="0" indent="0">
              <a:buNone/>
            </a:pPr>
            <a:r>
              <a:rPr lang="cs-CZ" dirty="0"/>
              <a:t>-(ne)vyhodnotí četnost slov</a:t>
            </a:r>
          </a:p>
          <a:p>
            <a:pPr marL="0" indent="0">
              <a:buNone/>
            </a:pPr>
            <a:r>
              <a:rPr lang="cs-CZ" dirty="0"/>
              <a:t>-co s neznámými slovy?</a:t>
            </a:r>
          </a:p>
          <a:p>
            <a:pPr marL="0" indent="0">
              <a:buNone/>
            </a:pPr>
            <a:r>
              <a:rPr lang="cs-CZ" dirty="0"/>
              <a:t>-jen stoprocentní shoda</a:t>
            </a:r>
          </a:p>
          <a:p>
            <a:pPr marL="0" indent="0">
              <a:buNone/>
            </a:pPr>
            <a:r>
              <a:rPr lang="cs-CZ" dirty="0"/>
              <a:t>-malý rozsah zdrojové databáze</a:t>
            </a:r>
          </a:p>
          <a:p>
            <a:pPr marL="0" indent="0">
              <a:buNone/>
            </a:pPr>
            <a:r>
              <a:rPr lang="cs-CZ" dirty="0"/>
              <a:t>-je právnické texty, vědecké texty</a:t>
            </a:r>
          </a:p>
          <a:p>
            <a:pPr marL="0" indent="0">
              <a:buNone/>
            </a:pPr>
            <a:r>
              <a:rPr lang="cs-CZ" dirty="0"/>
              <a:t>-malý rozsah vysoce odborných termínů</a:t>
            </a:r>
          </a:p>
          <a:p>
            <a:pPr marL="0" indent="0">
              <a:buNone/>
            </a:pPr>
            <a:r>
              <a:rPr lang="cs-CZ" dirty="0"/>
              <a:t>-nejsou </a:t>
            </a:r>
            <a:r>
              <a:rPr lang="cs-CZ" dirty="0" err="1"/>
              <a:t>monokolokabilní</a:t>
            </a:r>
            <a:r>
              <a:rPr lang="cs-CZ" dirty="0"/>
              <a:t> slova</a:t>
            </a:r>
          </a:p>
        </p:txBody>
      </p:sp>
    </p:spTree>
    <p:extLst>
      <p:ext uri="{BB962C8B-B14F-4D97-AF65-F5344CB8AC3E}">
        <p14:creationId xmlns:p14="http://schemas.microsoft.com/office/powerpoint/2010/main" val="3591538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0ED2DB2C-F466-40DF-918C-83D6EB6A1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851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E6C00F7-9C10-4DAC-830D-434B94B0F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49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7600B8-F38D-4AE3-AC3D-BB46030ED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Nigerijské dopisy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5B5909-C065-4245-8AA8-2328D35C4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/>
              <a:t>Moje přezdívka v </a:t>
            </a:r>
            <a:r>
              <a:rPr lang="cs-CZ" dirty="0" err="1"/>
              <a:t>darknetu</a:t>
            </a:r>
            <a:r>
              <a:rPr lang="cs-CZ" dirty="0"/>
              <a:t> je </a:t>
            </a:r>
            <a:r>
              <a:rPr lang="cs-CZ" i="1" dirty="0"/>
              <a:t>: dillie94</a:t>
            </a:r>
            <a:br>
              <a:rPr lang="cs-CZ" dirty="0"/>
            </a:br>
            <a:r>
              <a:rPr lang="cs-CZ" dirty="0"/>
              <a:t>Nejprve jsem byla tato poštovní schránka napadena před více než šesti měsíci (viz adresu odesílatele, poslal jsem vám e-mail z vlastního účtu),</a:t>
            </a:r>
            <a:br>
              <a:rPr lang="cs-CZ" dirty="0"/>
            </a:br>
            <a:r>
              <a:rPr lang="cs-CZ" dirty="0"/>
              <a:t>prostřednictvím něho jsem infikoval váš operační systém pomocí viru (trojského koně), který jsem vytvořil a který vás dlouho sledoval.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Dokonce i když jste heslo změnili - na tom nezáleží, můj virus zachytil všechna data ukládání do </a:t>
            </a:r>
            <a:r>
              <a:rPr lang="cs-CZ" dirty="0" err="1"/>
              <a:t>mezipaměti</a:t>
            </a:r>
            <a:r>
              <a:rPr lang="cs-CZ" dirty="0"/>
              <a:t> na vašem počítači</a:t>
            </a:r>
            <a:br>
              <a:rPr lang="cs-CZ" dirty="0"/>
            </a:br>
            <a:r>
              <a:rPr lang="cs-CZ" dirty="0"/>
              <a:t>a automaticky mi uložil přístup.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Mám přístup ke všem vaše účtům, sociálním sítím, bankovnímu účtu, e-mailu a historii prohlížení.</a:t>
            </a:r>
            <a:br>
              <a:rPr lang="cs-CZ" dirty="0"/>
            </a:br>
            <a:r>
              <a:rPr lang="cs-CZ" dirty="0"/>
              <a:t>Proto mám data všech vašich kontaktů, souborů z počítače, fotografií a videí.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Jsem si jist, že nechcete, aby všechny vaše kontakty, celý internet a hackeři viděli tyto soubory.</a:t>
            </a:r>
            <a:br>
              <a:rPr lang="cs-CZ" dirty="0"/>
            </a:br>
            <a:r>
              <a:rPr lang="cs-CZ" dirty="0"/>
              <a:t>Pokud máte stejný názor, pak si myslím, že 240 dolarů je docela spravedlivá cena, aby zničila špínu, kterou jsem vytvořil.</a:t>
            </a:r>
          </a:p>
        </p:txBody>
      </p:sp>
    </p:spTree>
    <p:extLst>
      <p:ext uri="{BB962C8B-B14F-4D97-AF65-F5344CB8AC3E}">
        <p14:creationId xmlns:p14="http://schemas.microsoft.com/office/powerpoint/2010/main" val="687927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F3016B-4602-4C15-8C9A-D3F7CBD9F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7A2FCD-9677-4884-8568-F83E440BA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Ahoj všichni, Jmenuji se Marcela </a:t>
            </a:r>
            <a:r>
              <a:rPr lang="cs-CZ" dirty="0" err="1"/>
              <a:t>Kxxxxxxová</a:t>
            </a:r>
            <a:r>
              <a:rPr lang="cs-CZ" dirty="0"/>
              <a:t> (mxxxxxxxxxxx4@gmail.com). Stále hledáte půjčku pro vaše osobní nebo obchodní účely. Nemusíte hledat jinde, protože senátor Peter </a:t>
            </a:r>
            <a:r>
              <a:rPr lang="cs-CZ" dirty="0" err="1"/>
              <a:t>Kxxxxxxxy</a:t>
            </a:r>
            <a:r>
              <a:rPr lang="cs-CZ" dirty="0"/>
              <a:t> vám půjčku půjčí, že chcete 100% záruku, pokud splníte požadavky na úvěr. Dostal jsem úvěr ve výši 5.000.000 EUR na 10 let dne 12.03.2018 od senátora Peter </a:t>
            </a:r>
            <a:r>
              <a:rPr lang="cs-CZ" dirty="0" err="1"/>
              <a:t>Kxxxxxxxx</a:t>
            </a:r>
            <a:r>
              <a:rPr lang="cs-CZ" dirty="0"/>
              <a:t> s e-mailovou adresou </a:t>
            </a:r>
            <a:r>
              <a:rPr lang="cs-CZ" dirty="0" err="1"/>
              <a:t>senatorxxxxxxxx</a:t>
            </a:r>
            <a:r>
              <a:rPr lang="cs-CZ" dirty="0"/>
              <a:t> @ </a:t>
            </a:r>
            <a:r>
              <a:rPr lang="cs-CZ" dirty="0" err="1"/>
              <a:t>hotmail</a:t>
            </a:r>
            <a:r>
              <a:rPr lang="cs-CZ" dirty="0"/>
              <a:t> . </a:t>
            </a:r>
            <a:r>
              <a:rPr lang="cs-CZ" dirty="0" err="1"/>
              <a:t>com</a:t>
            </a:r>
            <a:r>
              <a:rPr lang="cs-CZ" dirty="0"/>
              <a:t> nebo </a:t>
            </a:r>
            <a:r>
              <a:rPr lang="cs-CZ" dirty="0" err="1"/>
              <a:t>WhatsApp</a:t>
            </a:r>
            <a:r>
              <a:rPr lang="cs-CZ" dirty="0"/>
              <a:t> číslo +1 (518) ***-****. On je opravdu seriózní věřitel. Dostal jsem úvěr, </a:t>
            </a:r>
            <a:r>
              <a:rPr lang="cs-CZ" dirty="0" err="1"/>
              <a:t>abym</a:t>
            </a:r>
            <a:r>
              <a:rPr lang="cs-CZ" dirty="0"/>
              <a:t> vyplatil špatné bankovní dluhy, které téměř vzaly moje podnikání a bydlení, a také pro expanzi mé obchodní činnosti v zahraničí. Kontaktujte jej dnes, pokud půjdete opravdu vážně. Mám důkaz a dám to každému, kdo to potřebuje. Díky a Bůh vám žehná.</a:t>
            </a:r>
          </a:p>
        </p:txBody>
      </p:sp>
    </p:spTree>
    <p:extLst>
      <p:ext uri="{BB962C8B-B14F-4D97-AF65-F5344CB8AC3E}">
        <p14:creationId xmlns:p14="http://schemas.microsoft.com/office/powerpoint/2010/main" val="31141491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72D544-6C44-4A64-9AF2-927EF385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3BE4F6-42F8-40C8-8C67-A4CEB5684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/>
              <a:t>Ahoj, drahý uživatel volny.cz.</a:t>
            </a:r>
            <a:br>
              <a:rPr lang="cs-CZ" dirty="0"/>
            </a:br>
            <a:r>
              <a:rPr lang="cs-CZ" dirty="0"/>
              <a:t>Do vašeho přístroje jsme nainstalovali jeden software RAT.</a:t>
            </a:r>
            <a:br>
              <a:rPr lang="cs-CZ" dirty="0"/>
            </a:br>
            <a:r>
              <a:rPr lang="cs-CZ" dirty="0"/>
              <a:t>Pro tento okamžik je váš emailový účet napaden (viz , nyní mám přístup k vašim účtům)..</a:t>
            </a:r>
            <a:br>
              <a:rPr lang="cs-CZ" dirty="0"/>
            </a:br>
            <a:r>
              <a:rPr lang="cs-CZ" dirty="0"/>
              <a:t>Stahoval jsem všechny důvěrné informace z vašeho systému a dostal jsem další důkazy.</a:t>
            </a:r>
            <a:br>
              <a:rPr lang="cs-CZ" dirty="0"/>
            </a:br>
            <a:r>
              <a:rPr lang="cs-CZ" dirty="0"/>
              <a:t>Nejzajímavějším okamžikem, který jsem objevil, jsou videozáznamy o vás masturbující.</a:t>
            </a:r>
            <a:br>
              <a:rPr lang="cs-CZ" dirty="0"/>
            </a:br>
            <a:br>
              <a:rPr lang="cs-CZ" dirty="0"/>
            </a:br>
            <a:r>
              <a:rPr lang="cs-CZ" dirty="0"/>
              <a:t>Zveřejnil jsem virus na pornografickém webu, a pak jste jej nainstalovali do svého operačního systému.</a:t>
            </a:r>
            <a:br>
              <a:rPr lang="cs-CZ" dirty="0"/>
            </a:br>
            <a:r>
              <a:rPr lang="cs-CZ" dirty="0"/>
              <a:t>Po klepnutí na tlačítko Přehrát na porno video, v tom okamžiku byl můj </a:t>
            </a:r>
            <a:r>
              <a:rPr lang="cs-CZ" dirty="0" err="1"/>
              <a:t>trojan</a:t>
            </a:r>
            <a:r>
              <a:rPr lang="cs-CZ" dirty="0"/>
              <a:t> stažen do vašeho zařízení.</a:t>
            </a:r>
            <a:br>
              <a:rPr lang="cs-CZ" dirty="0"/>
            </a:br>
            <a:r>
              <a:rPr lang="cs-CZ" dirty="0"/>
              <a:t>Po instalaci vám přední fotoaparát natáčí video pokaždé, </a:t>
            </a:r>
            <a:r>
              <a:rPr lang="cs-CZ" u="sng" dirty="0"/>
              <a:t>když masturbujete</a:t>
            </a:r>
            <a:r>
              <a:rPr lang="cs-CZ" dirty="0"/>
              <a:t>, software se synchronizuje s vybraným videem.</a:t>
            </a:r>
          </a:p>
        </p:txBody>
      </p:sp>
    </p:spTree>
    <p:extLst>
      <p:ext uri="{BB962C8B-B14F-4D97-AF65-F5344CB8AC3E}">
        <p14:creationId xmlns:p14="http://schemas.microsoft.com/office/powerpoint/2010/main" val="2272738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105281-ED92-434F-94AC-A70D16FF7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C876485-8F96-4F7C-96D0-19F15ACF3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Dobrý den,</a:t>
            </a:r>
          </a:p>
          <a:p>
            <a:pPr marL="0" indent="0">
              <a:buNone/>
            </a:pPr>
            <a:r>
              <a:rPr lang="cs-CZ" dirty="0"/>
              <a:t>Jsem Dr. </a:t>
            </a:r>
            <a:r>
              <a:rPr lang="cs-CZ" dirty="0" err="1"/>
              <a:t>Eric</a:t>
            </a:r>
            <a:r>
              <a:rPr lang="cs-CZ" dirty="0"/>
              <a:t> Richard. Vedoucí </a:t>
            </a:r>
            <a:r>
              <a:rPr lang="cs-CZ" dirty="0" err="1"/>
              <a:t>oddelení</a:t>
            </a:r>
            <a:r>
              <a:rPr lang="cs-CZ" dirty="0"/>
              <a:t> auditu </a:t>
            </a:r>
            <a:r>
              <a:rPr lang="cs-CZ" dirty="0" err="1"/>
              <a:t>úcetnictví</a:t>
            </a:r>
            <a:r>
              <a:rPr lang="cs-CZ" dirty="0"/>
              <a:t>. </a:t>
            </a:r>
            <a:r>
              <a:rPr lang="cs-CZ" dirty="0" err="1"/>
              <a:t>Natwest</a:t>
            </a:r>
            <a:r>
              <a:rPr lang="cs-CZ" dirty="0"/>
              <a:t>   Bank. 38 </a:t>
            </a:r>
            <a:r>
              <a:rPr lang="cs-CZ" dirty="0" err="1"/>
              <a:t>Strand</a:t>
            </a:r>
            <a:r>
              <a:rPr lang="cs-CZ" dirty="0"/>
              <a:t>, </a:t>
            </a:r>
            <a:r>
              <a:rPr lang="cs-CZ" dirty="0" err="1"/>
              <a:t>mesto</a:t>
            </a:r>
            <a:r>
              <a:rPr lang="cs-CZ" dirty="0"/>
              <a:t> </a:t>
            </a:r>
            <a:r>
              <a:rPr lang="cs-CZ" dirty="0" err="1"/>
              <a:t>Westminsteru</a:t>
            </a:r>
            <a:r>
              <a:rPr lang="cs-CZ" dirty="0"/>
              <a:t>. Anglie. Píši vám o obchodní   návrh, který bude mít obrovský </a:t>
            </a:r>
            <a:r>
              <a:rPr lang="cs-CZ" dirty="0" err="1"/>
              <a:t>prínos</a:t>
            </a:r>
            <a:r>
              <a:rPr lang="cs-CZ" dirty="0"/>
              <a:t> pro nás oba. V mém </a:t>
            </a:r>
            <a:r>
              <a:rPr lang="cs-CZ" dirty="0" err="1"/>
              <a:t>oddelení</a:t>
            </a:r>
            <a:r>
              <a:rPr lang="cs-CZ" dirty="0"/>
              <a:t>,   manažera </a:t>
            </a:r>
            <a:r>
              <a:rPr lang="cs-CZ" dirty="0" err="1"/>
              <a:t>Greater</a:t>
            </a:r>
            <a:r>
              <a:rPr lang="cs-CZ" dirty="0"/>
              <a:t> London regionální </a:t>
            </a:r>
            <a:r>
              <a:rPr lang="cs-CZ" dirty="0" err="1"/>
              <a:t>kanceláre</a:t>
            </a:r>
            <a:r>
              <a:rPr lang="cs-CZ" dirty="0"/>
              <a:t>, jsem zjistil, </a:t>
            </a:r>
            <a:r>
              <a:rPr lang="cs-CZ" dirty="0" err="1"/>
              <a:t>soucet</a:t>
            </a:r>
            <a:r>
              <a:rPr lang="cs-CZ" dirty="0"/>
              <a:t> £   16,5 milionu (šestnáct milionu </a:t>
            </a:r>
            <a:r>
              <a:rPr lang="cs-CZ" dirty="0" err="1"/>
              <a:t>pet</a:t>
            </a:r>
            <a:r>
              <a:rPr lang="cs-CZ" dirty="0"/>
              <a:t> set tisíc liber šterlinku) v úctu,   který </a:t>
            </a:r>
            <a:r>
              <a:rPr lang="cs-CZ" dirty="0" err="1"/>
              <a:t>patrí</a:t>
            </a:r>
            <a:r>
              <a:rPr lang="cs-CZ" dirty="0"/>
              <a:t> k jednomu z našich </a:t>
            </a:r>
            <a:r>
              <a:rPr lang="cs-CZ" dirty="0" err="1"/>
              <a:t>zahranicních</a:t>
            </a:r>
            <a:r>
              <a:rPr lang="cs-CZ" dirty="0"/>
              <a:t> zákazníku Pozdní Obchodní   Mogul Pan </a:t>
            </a:r>
            <a:r>
              <a:rPr lang="cs-CZ" dirty="0" err="1"/>
              <a:t>Moises</a:t>
            </a:r>
            <a:r>
              <a:rPr lang="cs-CZ" dirty="0"/>
              <a:t> </a:t>
            </a:r>
            <a:r>
              <a:rPr lang="cs-CZ" dirty="0" err="1"/>
              <a:t>Saba</a:t>
            </a:r>
            <a:r>
              <a:rPr lang="cs-CZ" dirty="0"/>
              <a:t> </a:t>
            </a:r>
            <a:r>
              <a:rPr lang="cs-CZ" dirty="0" err="1"/>
              <a:t>Masri</a:t>
            </a:r>
            <a:r>
              <a:rPr lang="cs-CZ" dirty="0"/>
              <a:t> </a:t>
            </a:r>
            <a:r>
              <a:rPr lang="cs-CZ" dirty="0" err="1"/>
              <a:t>miliardár</a:t>
            </a:r>
            <a:r>
              <a:rPr lang="cs-CZ" dirty="0"/>
              <a:t>, Žid z Mexika, který byl </a:t>
            </a:r>
            <a:r>
              <a:rPr lang="cs-CZ" dirty="0" err="1"/>
              <a:t>obetí</a:t>
            </a:r>
            <a:r>
              <a:rPr lang="cs-CZ" dirty="0"/>
              <a:t>   </a:t>
            </a:r>
            <a:r>
              <a:rPr lang="cs-CZ" dirty="0" err="1"/>
              <a:t>zrícení</a:t>
            </a:r>
            <a:r>
              <a:rPr lang="cs-CZ" dirty="0"/>
              <a:t> vrtulníku na </a:t>
            </a:r>
            <a:r>
              <a:rPr lang="cs-CZ" dirty="0" err="1"/>
              <a:t>pocátku</a:t>
            </a:r>
            <a:r>
              <a:rPr lang="cs-CZ" dirty="0"/>
              <a:t> tohoto roku, zabíjet jej a rodinných   </a:t>
            </a:r>
            <a:r>
              <a:rPr lang="cs-CZ" dirty="0" err="1"/>
              <a:t>príslušníku</a:t>
            </a:r>
            <a:r>
              <a:rPr lang="cs-CZ" dirty="0"/>
              <a:t>. </a:t>
            </a:r>
            <a:r>
              <a:rPr lang="cs-CZ" dirty="0" err="1"/>
              <a:t>Saba</a:t>
            </a:r>
            <a:r>
              <a:rPr lang="cs-CZ" dirty="0"/>
              <a:t> byl 46-roky-starý. Také v vrtulníku v </a:t>
            </a:r>
            <a:r>
              <a:rPr lang="cs-CZ" dirty="0" err="1"/>
              <a:t>dobe</a:t>
            </a:r>
            <a:r>
              <a:rPr lang="cs-CZ" dirty="0"/>
              <a:t> havárie   byla jeho manželka, jejich syn </a:t>
            </a:r>
            <a:r>
              <a:rPr lang="cs-CZ" dirty="0" err="1"/>
              <a:t>Avraham</a:t>
            </a:r>
            <a:r>
              <a:rPr lang="cs-CZ" dirty="0"/>
              <a:t> (Albert) a jeho dcera-in-</a:t>
            </a:r>
            <a:r>
              <a:rPr lang="cs-CZ" dirty="0" err="1"/>
              <a:t>law</a:t>
            </a:r>
            <a:r>
              <a:rPr lang="cs-CZ" dirty="0"/>
              <a:t>.   Pilot byl také zabit.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63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ailyjocks-2.ecpcdn.net/media/wysiwyg/Academy_free-fit_copy.jpg">
            <a:extLst>
              <a:ext uri="{FF2B5EF4-FFF2-40B4-BE49-F238E27FC236}">
                <a16:creationId xmlns:a16="http://schemas.microsoft.com/office/drawing/2014/main" id="{7DFF0F7C-582C-427E-B3E7-14A68AC211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9" y="349521"/>
            <a:ext cx="4119623" cy="617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91D6083-BBCE-416C-8C57-6E59CB068C1E}"/>
              </a:ext>
            </a:extLst>
          </p:cNvPr>
          <p:cNvSpPr/>
          <p:nvPr/>
        </p:nvSpPr>
        <p:spPr>
          <a:xfrm>
            <a:off x="4981303" y="707295"/>
            <a:ext cx="6562378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cs-CZ" sz="2400" dirty="0">
                <a:latin typeface="DIN-Light"/>
              </a:rPr>
              <a:t>Pro nejvyšší komfort a styl se rozhodněte pro </a:t>
            </a:r>
            <a:r>
              <a:rPr lang="cs-CZ" sz="2400" dirty="0" err="1">
                <a:latin typeface="DIN-Light"/>
              </a:rPr>
              <a:t>Academy</a:t>
            </a:r>
            <a:r>
              <a:rPr lang="cs-CZ" sz="2400" dirty="0">
                <a:latin typeface="DIN-Light"/>
              </a:rPr>
              <a:t> Free-Fit Boxer.</a:t>
            </a:r>
          </a:p>
          <a:p>
            <a:pPr algn="ctr" fontAlgn="base"/>
            <a:r>
              <a:rPr lang="cs-CZ" sz="2400" dirty="0">
                <a:latin typeface="DIN-Light"/>
              </a:rPr>
              <a:t>Přilnavé a podpůrné uchycení udržuje všechno přesně tam, kde by mělo být, zatímco měkké dotykové </a:t>
            </a:r>
            <a:r>
              <a:rPr lang="cs-CZ" sz="2400" dirty="0" err="1">
                <a:latin typeface="DIN-Light"/>
              </a:rPr>
              <a:t>mikromíčko</a:t>
            </a:r>
            <a:r>
              <a:rPr lang="cs-CZ" sz="2400" dirty="0">
                <a:latin typeface="DIN-Light"/>
              </a:rPr>
              <a:t> způsobuje, že se sotva cítí.</a:t>
            </a:r>
          </a:p>
          <a:p>
            <a:pPr algn="ctr" fontAlgn="base"/>
            <a:r>
              <a:rPr lang="cs-CZ" sz="2400" dirty="0">
                <a:latin typeface="DIN-Light"/>
              </a:rPr>
              <a:t>Díky své klasické barvě červené, bílé a modré barvy je akademie Free-Fit Boxer skutečně dokonalým párem - bez ohledu na to, co den (nebo noc!) Drží.</a:t>
            </a:r>
          </a:p>
          <a:p>
            <a:pPr fontAlgn="base"/>
            <a:r>
              <a:rPr lang="cs-CZ" sz="2400" dirty="0"/>
              <a:t>Vyrobeno z měkké a prodyšné </a:t>
            </a:r>
            <a:r>
              <a:rPr lang="cs-CZ" sz="2400" dirty="0" err="1"/>
              <a:t>mikrosítě</a:t>
            </a:r>
            <a:r>
              <a:rPr lang="cs-CZ" sz="2400" dirty="0"/>
              <a:t>, PUMP! Akademický </a:t>
            </a:r>
            <a:r>
              <a:rPr lang="cs-CZ" sz="2400" dirty="0" err="1"/>
              <a:t>Jogger</a:t>
            </a:r>
            <a:r>
              <a:rPr lang="cs-CZ" sz="2400" dirty="0"/>
              <a:t> bere standardní boxerku a vyzdvihuje ji.</a:t>
            </a:r>
          </a:p>
          <a:p>
            <a:pPr fontAlgn="base"/>
            <a:r>
              <a:rPr lang="cs-CZ" sz="2400" dirty="0"/>
              <a:t>Červené, bílé a modré kontury a lichotivé provedení s kontrastním kelímkem pro jemné vylepšení zboží.</a:t>
            </a:r>
          </a:p>
          <a:p>
            <a:pPr fontAlgn="base"/>
            <a:r>
              <a:rPr lang="cs-CZ" sz="2400" dirty="0"/>
              <a:t>Je vybaven dlouhou délkou nohy, která eliminuje poškození a přilnutí, takže můžete provádět to nejlepší, bez ohledu na to, kdy nebo kde.</a:t>
            </a:r>
          </a:p>
          <a:p>
            <a:pPr algn="ctr" fontAlgn="base"/>
            <a:endParaRPr lang="cs-CZ" sz="2800" b="0" i="0" dirty="0">
              <a:effectLst/>
              <a:latin typeface="DIN-Light"/>
            </a:endParaRPr>
          </a:p>
        </p:txBody>
      </p:sp>
    </p:spTree>
    <p:extLst>
      <p:ext uri="{BB962C8B-B14F-4D97-AF65-F5344CB8AC3E}">
        <p14:creationId xmlns:p14="http://schemas.microsoft.com/office/powerpoint/2010/main" val="406410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redd.it/lpd85xsnavuy.jpg">
            <a:extLst>
              <a:ext uri="{FF2B5EF4-FFF2-40B4-BE49-F238E27FC236}">
                <a16:creationId xmlns:a16="http://schemas.microsoft.com/office/drawing/2014/main" id="{C9DC53C7-4D90-48EC-A2A1-4C7549C89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03" y="48396"/>
            <a:ext cx="10226877" cy="680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245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0BDC39-10CF-402A-8EB0-CDC1155A2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vlastně strojový překlad?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B815EEB-1761-4674-883C-EB06DE35B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-vhodné pro slova s „jedním překladem“=dlouhé termíny, zavedená úsloví</a:t>
            </a:r>
          </a:p>
          <a:p>
            <a:pPr marL="0" indent="0">
              <a:buNone/>
            </a:pPr>
            <a:r>
              <a:rPr lang="cs-CZ" dirty="0"/>
              <a:t>-čím delší věta, tím větší pravděpodobnost, že jí přeloží správně</a:t>
            </a:r>
          </a:p>
          <a:p>
            <a:pPr marL="0" indent="0">
              <a:buNone/>
            </a:pPr>
            <a:r>
              <a:rPr lang="cs-CZ" dirty="0"/>
              <a:t>-pozor na překlad s jiným počtem vět než má originál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061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627EBCF-1243-47B4-9CEA-67CA2B380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2" y="382138"/>
            <a:ext cx="12192000" cy="2774639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9FFC636-9582-4917-B5EF-1FB5A4E10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056" y="3429000"/>
            <a:ext cx="11743986" cy="257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64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0F8AFB-06B2-4336-9C05-A07F5F349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Překlad s pomocí TM, </a:t>
            </a:r>
            <a:r>
              <a:rPr lang="cs-CZ" dirty="0" err="1"/>
              <a:t>perfect</a:t>
            </a:r>
            <a:r>
              <a:rPr lang="cs-CZ" dirty="0"/>
              <a:t> </a:t>
            </a:r>
            <a:r>
              <a:rPr lang="cs-CZ" dirty="0" err="1"/>
              <a:t>match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72E43B7-7A0F-46DD-88E2-AA564BA0B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-překlad pomocí algoritmu</a:t>
            </a:r>
          </a:p>
          <a:p>
            <a:pPr marL="0" indent="0">
              <a:buNone/>
            </a:pPr>
            <a:r>
              <a:rPr lang="cs-CZ" dirty="0"/>
              <a:t>-opět překládá za nás stroj</a:t>
            </a:r>
          </a:p>
          <a:p>
            <a:pPr marL="0" indent="0">
              <a:buNone/>
            </a:pPr>
            <a:r>
              <a:rPr lang="cs-CZ" dirty="0"/>
              <a:t>-máme ale na výběr z několika možností (nejpoužívanější, </a:t>
            </a:r>
            <a:r>
              <a:rPr lang="cs-CZ" dirty="0" err="1"/>
              <a:t>nejposlednější</a:t>
            </a:r>
            <a:r>
              <a:rPr lang="cs-CZ" dirty="0"/>
              <a:t>, nejstarší, podle příznaku=autor, datum, obor…)</a:t>
            </a:r>
          </a:p>
          <a:p>
            <a:pPr marL="0" indent="0">
              <a:buNone/>
            </a:pPr>
            <a:r>
              <a:rPr lang="cs-CZ" dirty="0"/>
              <a:t>-</a:t>
            </a:r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perfect</a:t>
            </a:r>
            <a:r>
              <a:rPr lang="cs-CZ" dirty="0"/>
              <a:t> </a:t>
            </a:r>
            <a:r>
              <a:rPr lang="cs-CZ" dirty="0" err="1"/>
              <a:t>match</a:t>
            </a:r>
            <a:r>
              <a:rPr lang="cs-CZ" dirty="0"/>
              <a:t> (</a:t>
            </a:r>
            <a:r>
              <a:rPr lang="cs-CZ" dirty="0" err="1"/>
              <a:t>context</a:t>
            </a:r>
            <a:r>
              <a:rPr lang="cs-CZ" dirty="0"/>
              <a:t> </a:t>
            </a:r>
            <a:r>
              <a:rPr lang="cs-CZ" dirty="0" err="1"/>
              <a:t>match</a:t>
            </a:r>
            <a:r>
              <a:rPr lang="cs-CZ" dirty="0"/>
              <a:t>): algoritmus přeloží sám i výraz, který se v TM vůbec nevyskytuje a přeloží ho správně!</a:t>
            </a:r>
          </a:p>
          <a:p>
            <a:pPr marL="0" indent="0">
              <a:buNone/>
            </a:pPr>
            <a:r>
              <a:rPr lang="cs-CZ" dirty="0"/>
              <a:t>Př.  Šroubek č. 2, šroubek č. 3, šroubek č. 4……..</a:t>
            </a:r>
          </a:p>
          <a:p>
            <a:pPr marL="0" indent="0">
              <a:buNone/>
            </a:pPr>
            <a:r>
              <a:rPr lang="cs-CZ" dirty="0"/>
              <a:t>-!! Máme na výběr z dodané TM možnost měnit překlad, třeba kvůli gramatickému rodu</a:t>
            </a:r>
          </a:p>
        </p:txBody>
      </p:sp>
    </p:spTree>
    <p:extLst>
      <p:ext uri="{BB962C8B-B14F-4D97-AF65-F5344CB8AC3E}">
        <p14:creationId xmlns:p14="http://schemas.microsoft.com/office/powerpoint/2010/main" val="68642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29047-1737-45F2-842F-3A4D6111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Orientační strojový překlad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B2794C-F528-4D2F-8FCD-8EBC272D9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4" y="1612855"/>
            <a:ext cx="10827716" cy="593806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Algoritmus projde slovo po slovu a nahradí ho slovem v cílovém jazyce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63D08F-E22F-4CC6-BDCE-AEEBC2BCF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604" y="2076995"/>
            <a:ext cx="5938019" cy="4000508"/>
          </a:xfrm>
          <a:prstGeom prst="rect">
            <a:avLst/>
          </a:prstGeom>
        </p:spPr>
      </p:pic>
      <p:pic>
        <p:nvPicPr>
          <p:cNvPr id="1028" name="Picture 4" descr="VÃ½sledek obrÃ¡zku pro funny translation">
            <a:extLst>
              <a:ext uri="{FF2B5EF4-FFF2-40B4-BE49-F238E27FC236}">
                <a16:creationId xmlns:a16="http://schemas.microsoft.com/office/drawing/2014/main" id="{9A4F6986-FBE3-4F0A-8660-897972E4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22" y="2154828"/>
            <a:ext cx="5128571" cy="395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795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891CCC90-150F-4BC2-875A-E36ECA0E3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DFCA607D-D195-46EF-82C7-870822348BFC}"/>
              </a:ext>
            </a:extLst>
          </p:cNvPr>
          <p:cNvSpPr/>
          <p:nvPr/>
        </p:nvSpPr>
        <p:spPr>
          <a:xfrm>
            <a:off x="5878286" y="2380343"/>
            <a:ext cx="217714" cy="207554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476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EE65ABC-9666-45BF-B38E-3DD6183A7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14E26390-F081-481F-9687-F471BC18D55C}"/>
              </a:ext>
            </a:extLst>
          </p:cNvPr>
          <p:cNvSpPr/>
          <p:nvPr/>
        </p:nvSpPr>
        <p:spPr>
          <a:xfrm>
            <a:off x="8186057" y="1306286"/>
            <a:ext cx="348343" cy="7402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544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77064F9-AD78-4BB5-8F61-ED46C9CF1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sp>
        <p:nvSpPr>
          <p:cNvPr id="4" name="Šipka: dolů 3">
            <a:extLst>
              <a:ext uri="{FF2B5EF4-FFF2-40B4-BE49-F238E27FC236}">
                <a16:creationId xmlns:a16="http://schemas.microsoft.com/office/drawing/2014/main" id="{106455A7-3E7B-4A97-BEDB-8D0A7B291848}"/>
              </a:ext>
            </a:extLst>
          </p:cNvPr>
          <p:cNvSpPr/>
          <p:nvPr/>
        </p:nvSpPr>
        <p:spPr>
          <a:xfrm>
            <a:off x="3120571" y="1378857"/>
            <a:ext cx="333829" cy="103051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B2422B42-45E8-46DD-939D-3FD565F611C6}"/>
              </a:ext>
            </a:extLst>
          </p:cNvPr>
          <p:cNvSpPr/>
          <p:nvPr/>
        </p:nvSpPr>
        <p:spPr>
          <a:xfrm>
            <a:off x="6400800" y="3735977"/>
            <a:ext cx="248194" cy="12017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28614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1016</Words>
  <Application>Microsoft Office PowerPoint</Application>
  <PresentationFormat>Širokoúhlá obrazovka</PresentationFormat>
  <Paragraphs>63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DIN-Light</vt:lpstr>
      <vt:lpstr>Motiv Office</vt:lpstr>
      <vt:lpstr>„lesk a bída strojového překladu“</vt:lpstr>
      <vt:lpstr>Co je to vlastně strojový překlad?</vt:lpstr>
      <vt:lpstr>Co je to vlastně strojový překlad?</vt:lpstr>
      <vt:lpstr>Prezentace aplikace PowerPoint</vt:lpstr>
      <vt:lpstr>Překlad s pomocí TM, perfect match</vt:lpstr>
      <vt:lpstr>Orientační strojový překlad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Erotické stránky, kategorie</vt:lpstr>
      <vt:lpstr>Prezentace aplikace PowerPoint</vt:lpstr>
      <vt:lpstr>Prezentace aplikace PowerPoint</vt:lpstr>
      <vt:lpstr>Prezentace aplikace PowerPoint</vt:lpstr>
      <vt:lpstr>Prezentace aplikace PowerPoint</vt:lpstr>
      <vt:lpstr>Nigerijské dopisy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jiri vedral</dc:creator>
  <cp:lastModifiedBy>jiri vedral</cp:lastModifiedBy>
  <cp:revision>39</cp:revision>
  <dcterms:created xsi:type="dcterms:W3CDTF">2018-11-02T17:58:29Z</dcterms:created>
  <dcterms:modified xsi:type="dcterms:W3CDTF">2018-11-03T09:56:34Z</dcterms:modified>
</cp:coreProperties>
</file>