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257" r:id="rId4"/>
    <p:sldId id="261" r:id="rId5"/>
    <p:sldId id="258" r:id="rId6"/>
    <p:sldId id="259" r:id="rId7"/>
    <p:sldId id="260" r:id="rId8"/>
    <p:sldId id="268" r:id="rId9"/>
    <p:sldId id="269" r:id="rId10"/>
    <p:sldId id="270" r:id="rId11"/>
    <p:sldId id="271" r:id="rId12"/>
    <p:sldId id="262" r:id="rId13"/>
    <p:sldId id="263" r:id="rId14"/>
    <p:sldId id="264" r:id="rId15"/>
    <p:sldId id="265" r:id="rId16"/>
    <p:sldId id="266" r:id="rId17"/>
    <p:sldId id="267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704" autoAdjust="0"/>
    <p:restoredTop sz="94729" autoAdjust="0"/>
  </p:normalViewPr>
  <p:slideViewPr>
    <p:cSldViewPr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F9702-CCA7-42BB-948C-6FCA0B588F68}" type="datetimeFigureOut">
              <a:rPr lang="sk-SK" smtClean="0"/>
              <a:pPr/>
              <a:t>28. 12. 2015</a:t>
            </a:fld>
            <a:endParaRPr lang="sk-SK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AF88F-D391-459D-939C-F4CC11CC668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5322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F88F-D391-459D-939C-F4CC11CC668F}" type="slidenum">
              <a:rPr lang="sk-SK" smtClean="0"/>
              <a:pPr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139486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F88F-D391-459D-939C-F4CC11CC668F}" type="slidenum">
              <a:rPr lang="sk-SK" smtClean="0"/>
              <a:pPr/>
              <a:t>10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967276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F88F-D391-459D-939C-F4CC11CC668F}" type="slidenum">
              <a:rPr lang="sk-SK" smtClean="0"/>
              <a:pPr/>
              <a:t>11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908710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F88F-D391-459D-939C-F4CC11CC668F}" type="slidenum">
              <a:rPr lang="sk-SK" smtClean="0"/>
              <a:pPr/>
              <a:t>12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570053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F88F-D391-459D-939C-F4CC11CC668F}" type="slidenum">
              <a:rPr lang="sk-SK" smtClean="0"/>
              <a:pPr/>
              <a:t>13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511057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F88F-D391-459D-939C-F4CC11CC668F}" type="slidenum">
              <a:rPr lang="sk-SK" smtClean="0"/>
              <a:pPr/>
              <a:t>14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557054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F88F-D391-459D-939C-F4CC11CC668F}" type="slidenum">
              <a:rPr lang="sk-SK" smtClean="0"/>
              <a:pPr/>
              <a:t>15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681297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F88F-D391-459D-939C-F4CC11CC668F}" type="slidenum">
              <a:rPr lang="sk-SK" smtClean="0"/>
              <a:pPr/>
              <a:t>16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89232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F88F-D391-459D-939C-F4CC11CC668F}" type="slidenum">
              <a:rPr lang="sk-SK" smtClean="0"/>
              <a:pPr/>
              <a:t>17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814701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F88F-D391-459D-939C-F4CC11CC668F}" type="slidenum">
              <a:rPr lang="sk-SK" smtClean="0"/>
              <a:pPr/>
              <a:t>18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22401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F88F-D391-459D-939C-F4CC11CC668F}" type="slidenum">
              <a:rPr lang="sk-SK" smtClean="0"/>
              <a:pPr/>
              <a:t>19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31241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F88F-D391-459D-939C-F4CC11CC668F}" type="slidenum">
              <a:rPr lang="sk-SK" smtClean="0"/>
              <a:pPr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037452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F88F-D391-459D-939C-F4CC11CC668F}" type="slidenum">
              <a:rPr lang="sk-SK" smtClean="0"/>
              <a:pPr/>
              <a:t>20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576104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F88F-D391-459D-939C-F4CC11CC668F}" type="slidenum">
              <a:rPr lang="sk-SK" smtClean="0"/>
              <a:pPr/>
              <a:t>21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075079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F88F-D391-459D-939C-F4CC11CC668F}" type="slidenum">
              <a:rPr lang="sk-SK" smtClean="0"/>
              <a:pPr/>
              <a:t>22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49055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K </a:t>
            </a:r>
            <a:r>
              <a:rPr lang="sk-SK" dirty="0" err="1" smtClean="0"/>
              <a:t>tématu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vracím</a:t>
            </a:r>
            <a:r>
              <a:rPr lang="sk-SK" baseline="0" dirty="0" smtClean="0"/>
              <a:t> po </a:t>
            </a:r>
            <a:r>
              <a:rPr lang="sk-SK" baseline="0" dirty="0" err="1" smtClean="0"/>
              <a:t>téměř</a:t>
            </a:r>
            <a:r>
              <a:rPr lang="sk-SK" baseline="0" dirty="0" smtClean="0"/>
              <a:t> 10 </a:t>
            </a:r>
            <a:r>
              <a:rPr lang="sk-SK" baseline="0" dirty="0" err="1" smtClean="0"/>
              <a:t>letech</a:t>
            </a:r>
            <a:r>
              <a:rPr lang="sk-SK" baseline="0" dirty="0" smtClean="0"/>
              <a:t>.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F88F-D391-459D-939C-F4CC11CC668F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50324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K </a:t>
            </a:r>
            <a:r>
              <a:rPr lang="sk-SK" dirty="0" err="1" smtClean="0"/>
              <a:t>tématu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vracím</a:t>
            </a:r>
            <a:r>
              <a:rPr lang="sk-SK" baseline="0" dirty="0" smtClean="0"/>
              <a:t> po </a:t>
            </a:r>
            <a:r>
              <a:rPr lang="sk-SK" baseline="0" dirty="0" err="1" smtClean="0"/>
              <a:t>téměř</a:t>
            </a:r>
            <a:r>
              <a:rPr lang="sk-SK" baseline="0" dirty="0" smtClean="0"/>
              <a:t> 10 </a:t>
            </a:r>
            <a:r>
              <a:rPr lang="sk-SK" baseline="0" dirty="0" err="1" smtClean="0"/>
              <a:t>letech</a:t>
            </a:r>
            <a:r>
              <a:rPr lang="sk-SK" baseline="0" dirty="0" smtClean="0"/>
              <a:t>.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F88F-D391-459D-939C-F4CC11CC668F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50324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F88F-D391-459D-939C-F4CC11CC668F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40125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F88F-D391-459D-939C-F4CC11CC668F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98204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F88F-D391-459D-939C-F4CC11CC668F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29431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F88F-D391-459D-939C-F4CC11CC668F}" type="slidenum">
              <a:rPr lang="sk-SK" smtClean="0"/>
              <a:pPr/>
              <a:t>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079082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F88F-D391-459D-939C-F4CC11CC668F}" type="slidenum">
              <a:rPr lang="sk-SK" smtClean="0"/>
              <a:pPr/>
              <a:t>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17392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B0F7-DEBB-48B2-894D-BE727C6CEC8F}" type="datetimeFigureOut">
              <a:rPr lang="sk-SK" smtClean="0"/>
              <a:pPr/>
              <a:t>28. 12. 2015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9F73-B128-4687-B445-1E2AE7FBAC3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05945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B0F7-DEBB-48B2-894D-BE727C6CEC8F}" type="datetimeFigureOut">
              <a:rPr lang="sk-SK" smtClean="0"/>
              <a:pPr/>
              <a:t>28. 12. 2015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9F73-B128-4687-B445-1E2AE7FBAC3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99343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B0F7-DEBB-48B2-894D-BE727C6CEC8F}" type="datetimeFigureOut">
              <a:rPr lang="sk-SK" smtClean="0"/>
              <a:pPr/>
              <a:t>28. 12. 2015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9F73-B128-4687-B445-1E2AE7FBAC3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81219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B0F7-DEBB-48B2-894D-BE727C6CEC8F}" type="datetimeFigureOut">
              <a:rPr lang="sk-SK" smtClean="0"/>
              <a:pPr/>
              <a:t>28. 12. 2015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9F73-B128-4687-B445-1E2AE7FBAC3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77680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B0F7-DEBB-48B2-894D-BE727C6CEC8F}" type="datetimeFigureOut">
              <a:rPr lang="sk-SK" smtClean="0"/>
              <a:pPr/>
              <a:t>28. 12. 2015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9F73-B128-4687-B445-1E2AE7FBAC3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48515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B0F7-DEBB-48B2-894D-BE727C6CEC8F}" type="datetimeFigureOut">
              <a:rPr lang="sk-SK" smtClean="0"/>
              <a:pPr/>
              <a:t>28. 12. 2015</a:t>
            </a:fld>
            <a:endParaRPr lang="sk-SK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9F73-B128-4687-B445-1E2AE7FBAC3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32446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B0F7-DEBB-48B2-894D-BE727C6CEC8F}" type="datetimeFigureOut">
              <a:rPr lang="sk-SK" smtClean="0"/>
              <a:pPr/>
              <a:t>28. 12. 2015</a:t>
            </a:fld>
            <a:endParaRPr lang="sk-SK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9F73-B128-4687-B445-1E2AE7FBAC3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35484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B0F7-DEBB-48B2-894D-BE727C6CEC8F}" type="datetimeFigureOut">
              <a:rPr lang="sk-SK" smtClean="0"/>
              <a:pPr/>
              <a:t>28. 12. 2015</a:t>
            </a:fld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9F73-B128-4687-B445-1E2AE7FBAC3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80757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B0F7-DEBB-48B2-894D-BE727C6CEC8F}" type="datetimeFigureOut">
              <a:rPr lang="sk-SK" smtClean="0"/>
              <a:pPr/>
              <a:t>28. 12. 2015</a:t>
            </a:fld>
            <a:endParaRPr lang="sk-SK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9F73-B128-4687-B445-1E2AE7FBAC3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47885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B0F7-DEBB-48B2-894D-BE727C6CEC8F}" type="datetimeFigureOut">
              <a:rPr lang="sk-SK" smtClean="0"/>
              <a:pPr/>
              <a:t>28. 12. 2015</a:t>
            </a:fld>
            <a:endParaRPr lang="sk-SK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9F73-B128-4687-B445-1E2AE7FBAC3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25152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B0F7-DEBB-48B2-894D-BE727C6CEC8F}" type="datetimeFigureOut">
              <a:rPr lang="sk-SK" smtClean="0"/>
              <a:pPr/>
              <a:t>28. 12. 2015</a:t>
            </a:fld>
            <a:endParaRPr lang="sk-SK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9F73-B128-4687-B445-1E2AE7FBAC3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54867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0B0F7-DEBB-48B2-894D-BE727C6CEC8F}" type="datetimeFigureOut">
              <a:rPr lang="sk-SK" smtClean="0"/>
              <a:pPr/>
              <a:t>28. 12. 2015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19F73-B128-4687-B445-1E2AE7FBAC30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84641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PROČ NEMOHU PŘEKLÁDAT NORMOSTRANU ZA 150 Kč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Jeronýmovy dny JTP</a:t>
            </a:r>
          </a:p>
          <a:p>
            <a:r>
              <a:rPr lang="cs-CZ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 7. listopadu 2015</a:t>
            </a:r>
          </a:p>
          <a:p>
            <a:endParaRPr lang="cs-CZ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ndrej\Documents\JERONÝM 2015\74171_120597988004762_553878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17986"/>
            <a:ext cx="3096344" cy="213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58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Běžné náklady na provoz pracoviště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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Provoz pracoviště = další náklady</a:t>
            </a:r>
          </a:p>
          <a:p>
            <a:pPr>
              <a:buFontTx/>
              <a:buChar char="-"/>
              <a:tabLst>
                <a:tab pos="358775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nájemné (nebo náklady na pracovnu doma)		…….</a:t>
            </a:r>
          </a:p>
          <a:p>
            <a:pPr>
              <a:buFontTx/>
              <a:buChar char="-"/>
              <a:tabLst>
                <a:tab pos="358775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kancelářské potřeby (tonery, papír, CD/klíč…)	…….</a:t>
            </a:r>
          </a:p>
          <a:p>
            <a:pPr>
              <a:buFontTx/>
              <a:buChar char="-"/>
              <a:tabLst>
                <a:tab pos="358775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telekomunikační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lužby (tel.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ax, e-mail, pošta)	…….</a:t>
            </a:r>
          </a:p>
          <a:p>
            <a:pPr>
              <a:buFontTx/>
              <a:buChar char="-"/>
              <a:tabLst>
                <a:tab pos="358775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další vzdělávání (časopisy, semináře…)		…….</a:t>
            </a:r>
          </a:p>
          <a:p>
            <a:pPr>
              <a:buFontTx/>
              <a:buChar char="-"/>
              <a:tabLst>
                <a:tab pos="358775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odborná literatura (slovníky, odborné publikace)	…….</a:t>
            </a:r>
          </a:p>
          <a:p>
            <a:pPr>
              <a:buFontTx/>
              <a:buChar char="-"/>
              <a:tabLst>
                <a:tab pos="358775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držba zařízení (cca 15 % pořizovacích nákladů)	…….</a:t>
            </a:r>
          </a:p>
          <a:p>
            <a:pPr>
              <a:buFontTx/>
              <a:buChar char="-"/>
              <a:tabLst>
                <a:tab pos="358775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lužby bank + peněžní styk				…….</a:t>
            </a:r>
          </a:p>
          <a:p>
            <a:pPr>
              <a:buFontTx/>
              <a:buChar char="-"/>
              <a:tabLst>
                <a:tab pos="358775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ojištění (např. odpovědnosti)</a:t>
            </a:r>
          </a:p>
          <a:p>
            <a:pPr>
              <a:buFontTx/>
              <a:buChar char="-"/>
              <a:tabLst>
                <a:tab pos="358775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oradenské služby (účetnictví, daňový poradce…)	…….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0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Běžné náklady na provoz pracoviště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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358775">
              <a:buFontTx/>
              <a:buChar char="-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reklama + údržba a správa www domény				…….</a:t>
            </a:r>
          </a:p>
          <a:p>
            <a:pPr defTabSz="358775">
              <a:buFontTx/>
              <a:buChar char="-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ostatní drobné položky											…….</a:t>
            </a:r>
          </a:p>
          <a:p>
            <a:pPr defTabSz="358775"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aše specifické náklady (např. doprava)					…….</a:t>
            </a:r>
          </a:p>
          <a:p>
            <a:pPr marL="0" indent="0" defTabSz="358775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</a:t>
            </a:r>
          </a:p>
          <a:p>
            <a:pPr defTabSz="358775">
              <a:buFontTx/>
              <a:buChar char="-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358775">
              <a:buNone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CELKEM																	…….</a:t>
            </a:r>
          </a:p>
          <a:p>
            <a:pPr defTabSz="358775">
              <a:buFontTx/>
              <a:buChar char="-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358775">
              <a:buNone/>
            </a:pPr>
            <a:r>
              <a:rPr lang="cs-CZ" sz="2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mne reklama = také překlad literárních textů</a:t>
            </a:r>
          </a:p>
          <a:p>
            <a:pPr marL="0" indent="0" defTabSz="358775">
              <a:buNone/>
            </a:pPr>
            <a:r>
              <a:rPr lang="cs-CZ" sz="2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Zvyšuje to popularitu a punc odbornosti, zároveň to však znamená snížení průměrného hodinového výdělku.</a:t>
            </a:r>
            <a:endParaRPr lang="cs-CZ" sz="24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6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Jakou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pracovní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dobu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máme 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dispozici?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        rok = 365 dnů</a:t>
            </a:r>
          </a:p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víkendy = 104 dnů</a:t>
            </a:r>
          </a:p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svátky =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7 (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9 - 2016)</a:t>
            </a:r>
          </a:p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         dovolená = 28 dnů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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	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  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náš fond pracovní doby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=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226 dnů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0" indent="0">
              <a:buNone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3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Pracovní náplň produktivních dnů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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Nutné „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nepřekladatelské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 práce: </a:t>
            </a:r>
          </a:p>
          <a:p>
            <a:pPr marL="0" indent="0" defTabSz="358775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(buď je vykonáme sami, nebo je musíme nakoupit)</a:t>
            </a:r>
          </a:p>
          <a:p>
            <a:pPr marL="0" indent="0" defTabSz="358775">
              <a:buNone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58775">
              <a:buFontTx/>
              <a:buChar char="-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jednání s klienty (telefon, e-mail, návštěvy) – ne vždy se „šťastným koncem“</a:t>
            </a:r>
          </a:p>
          <a:p>
            <a:pPr defTabSz="358775">
              <a:buFontTx/>
              <a:buChar char="-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potvrzení a vyúčtování zakázky</a:t>
            </a:r>
          </a:p>
          <a:p>
            <a:pPr defTabSz="358775">
              <a:buFontTx/>
              <a:buChar char="-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upomínání zákazníka o zaplacení </a:t>
            </a:r>
          </a:p>
          <a:p>
            <a:pPr defTabSz="358775"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ontakty s orgány	●	finanční úřad	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 daňové přiznání</a:t>
            </a:r>
          </a:p>
          <a:p>
            <a:pPr marL="5149850" lvl="8" indent="0" defTabSz="358775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 přiznání DPH</a:t>
            </a:r>
          </a:p>
          <a:p>
            <a:pPr marL="5149850" lvl="8" indent="0" defTabSz="358775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 hlášení DPH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0" lvl="6" indent="0" defTabSz="358775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●	sociální a zdravotní pojišťovna</a:t>
            </a:r>
          </a:p>
          <a:p>
            <a:pPr marL="2743200" lvl="6" indent="0" defTabSz="358775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●	profesní pojištění odpovědnosti</a:t>
            </a:r>
          </a:p>
          <a:p>
            <a:pPr marL="2743200" lvl="6" indent="0" defTabSz="358775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●	důchodové připojištění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85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Pracovní náplň produktivních dnů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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Nutné „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nepřekladatelské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 práce: </a:t>
            </a:r>
          </a:p>
          <a:p>
            <a:pPr marL="0" indent="0" defTabSz="358775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(buď je vykonáme sami, nebo je musíme nakoupit)</a:t>
            </a:r>
          </a:p>
          <a:p>
            <a:pPr marL="0" indent="0" defTabSz="358775">
              <a:buNone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58775">
              <a:buFontTx/>
              <a:buChar char="-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nákupy (od papíru do tiskárny po slovník a nové brýle)</a:t>
            </a:r>
          </a:p>
          <a:p>
            <a:pPr defTabSz="358775">
              <a:buFontTx/>
              <a:buChar char="-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výpadky = poruchy + údržba PC, problémy se software, servis další elektroniky</a:t>
            </a:r>
          </a:p>
          <a:p>
            <a:pPr defTabSz="358775">
              <a:buFontTx/>
              <a:buChar char="-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obeznamování s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novými technickými pomůckami, tréning</a:t>
            </a:r>
          </a:p>
          <a:p>
            <a:pPr defTabSz="358775"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omunikace s kolegy, činnosti a výkon funkcí v rámci profesních organizací</a:t>
            </a:r>
          </a:p>
          <a:p>
            <a:pPr defTabSz="358775">
              <a:buFontTx/>
              <a:buChar char="-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358775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cs-CZ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STOKRÁT NIC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cs-CZ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UMOŘILO OSLA.</a:t>
            </a:r>
          </a:p>
          <a:p>
            <a:pPr defTabSz="358775">
              <a:buFontTx/>
              <a:buChar char="-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58775">
              <a:buFontTx/>
              <a:buChar char="-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Andrej\Documents\JERONÝM 2015\donkey-lay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1425" y="4883621"/>
            <a:ext cx="15811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052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Pracovní náplň produktivních dnů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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Odborná literatura doporučuje poměr pracovní doby </a:t>
            </a:r>
          </a:p>
          <a:p>
            <a:pPr marL="0" indent="0" algn="ctr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„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nepřekladatelských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 činností</a:t>
            </a:r>
          </a:p>
          <a:p>
            <a:pPr marL="0" indent="0">
              <a:buNone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 : 20 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„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nepřekladatelské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 činnosti tedy připadá přibližně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46 pracovních dnů</a:t>
            </a:r>
            <a:endParaRPr lang="cs-CZ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0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Pracovní náplň produktivních dnů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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Další nepravidelné „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nepřekladatelské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 činnosti: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58775">
              <a:buFontTx/>
              <a:buChar char="-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další vzdělávání:	2 % pracovní doby	= cca 5 dnů</a:t>
            </a:r>
          </a:p>
          <a:p>
            <a:pPr defTabSz="358775"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emoc:					3,6 % pracovní doby	= cca 8 dnů</a:t>
            </a:r>
          </a:p>
          <a:p>
            <a:pPr defTabSz="358775">
              <a:buFontTx/>
              <a:buChar char="-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pracovní výpadek:	</a:t>
            </a:r>
            <a:r>
              <a:rPr lang="cs-CZ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neznám statistiku</a:t>
            </a:r>
          </a:p>
          <a:p>
            <a:pPr defTabSz="358775">
              <a:buFontTx/>
              <a:buChar char="-"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358775">
              <a:buNone/>
            </a:pPr>
            <a:r>
              <a:rPr lang="cs-CZ" sz="6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elkem 12 dnů</a:t>
            </a:r>
            <a:endParaRPr lang="cs-CZ" sz="6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58775">
              <a:buFontTx/>
              <a:buChar char="-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9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Pracovní náplň produktivních dnů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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překladatelskou činnost zbývá překladateli</a:t>
            </a:r>
          </a:p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168 pracovních dnů</a:t>
            </a:r>
          </a:p>
          <a:p>
            <a:pPr marL="0" indent="0" algn="ctr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marL="0" indent="0" algn="ctr">
              <a:buNone/>
            </a:pPr>
            <a:r>
              <a:rPr lang="cs-CZ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1 344 </a:t>
            </a:r>
          </a:p>
          <a:p>
            <a:pPr marL="0" indent="0" algn="ctr">
              <a:buNone/>
            </a:pPr>
            <a:r>
              <a:rPr lang="cs-CZ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pracovních hodin/rok</a:t>
            </a:r>
            <a:endParaRPr lang="cs-CZ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9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Cena překladu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Výpočet překladatelské kapacity za hodinu práce: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31813">
              <a:buFontTx/>
              <a:buChar char="-"/>
              <a:tabLst>
                <a:tab pos="358775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typ textu</a:t>
            </a:r>
          </a:p>
          <a:p>
            <a:pPr defTabSz="531813">
              <a:buFontTx/>
              <a:buChar char="-"/>
              <a:tabLst>
                <a:tab pos="358775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typ grafické úpravy textu</a:t>
            </a:r>
          </a:p>
          <a:p>
            <a:pPr defTabSz="531813">
              <a:buFontTx/>
              <a:buChar char="-"/>
              <a:tabLst>
                <a:tab pos="358775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zvýšení kapacity díky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nebo jiných pomůcek</a:t>
            </a:r>
          </a:p>
          <a:p>
            <a:pPr defTabSz="531813">
              <a:buFontTx/>
              <a:buChar char="-"/>
              <a:tabLst>
                <a:tab pos="358775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apočítat 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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rešerše</a:t>
            </a:r>
          </a:p>
          <a:p>
            <a:pPr marL="457200" lvl="1" indent="0" defTabSz="531813">
              <a:buNone/>
              <a:tabLst>
                <a:tab pos="358775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			 korektury</a:t>
            </a:r>
          </a:p>
          <a:p>
            <a:pPr marL="4763" lvl="1" indent="0" defTabSz="531813">
              <a:buNone/>
              <a:tabLst>
                <a:tab pos="358775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-	zohlednit překladatelskou (ne)zkušenost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31813">
              <a:buFontTx/>
              <a:buChar char="-"/>
              <a:tabLst>
                <a:tab pos="358775" algn="l"/>
              </a:tabLst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5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Zvyšování příjmů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Peníze potřebujeme nejen na regeneraci duševních </a:t>
            </a:r>
          </a:p>
          <a:p>
            <a:pPr marL="363538" lvl="1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tělesných sil překladatele. </a:t>
            </a:r>
          </a:p>
          <a:p>
            <a:pPr marL="363538" lvl="1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Volné peníze 	= dovolená</a:t>
            </a:r>
          </a:p>
          <a:p>
            <a:pPr marL="363538" lvl="1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= zájmové činnosti</a:t>
            </a:r>
          </a:p>
          <a:p>
            <a:pPr marL="363538" lvl="1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= vzdělání dětí</a:t>
            </a:r>
          </a:p>
          <a:p>
            <a:pPr marL="363538" lvl="1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= maminka v domově pro seniory</a:t>
            </a:r>
          </a:p>
          <a:p>
            <a:pPr marL="363538" lvl="1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= vánoční dárky</a:t>
            </a:r>
          </a:p>
          <a:p>
            <a:pPr marL="363538" lvl="1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= „milion“ dalších věcí</a:t>
            </a:r>
          </a:p>
          <a:p>
            <a:pPr marL="363538" lvl="1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Odrazit se od „začátečnické“ ceny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1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Úvaha před úvodem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40000" lnSpcReduction="20000"/>
          </a:bodyPr>
          <a:lstStyle/>
          <a:p>
            <a:r>
              <a:rPr lang="cs-CZ" sz="3500" i="1" dirty="0">
                <a:latin typeface="Arial" panose="020B0604020202020204" pitchFamily="34" charset="0"/>
                <a:cs typeface="Arial" panose="020B0604020202020204" pitchFamily="34" charset="0"/>
              </a:rPr>
              <a:t>Trh se mění! Je stále méně práce! Všechno překládají studenti a lidi ochotni překládat za pár korun!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 … Dalo by se pokračovat na celé ploše vymezené tomuto příspěvku.</a:t>
            </a:r>
          </a:p>
          <a:p>
            <a:r>
              <a:rPr lang="cs-CZ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Trh </a:t>
            </a:r>
            <a:r>
              <a:rPr lang="cs-CZ" sz="3500" b="1" dirty="0">
                <a:latin typeface="Arial" panose="020B0604020202020204" pitchFamily="34" charset="0"/>
                <a:cs typeface="Arial" panose="020B0604020202020204" pitchFamily="34" charset="0"/>
              </a:rPr>
              <a:t>se opravdu mění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, navíc každým rokem opouštějí </a:t>
            </a:r>
            <a:r>
              <a:rPr lang="cs-CZ" sz="3500" dirty="0" err="1">
                <a:latin typeface="Arial" panose="020B0604020202020204" pitchFamily="34" charset="0"/>
                <a:cs typeface="Arial" panose="020B0604020202020204" pitchFamily="34" charset="0"/>
              </a:rPr>
              <a:t>škamny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 univerzit a nejrůznějších kurzů noví překladatelé a tlumočníci. Velcí zadavatelé překladů nemají čas zabývat se stovkami jednotlivých dodavatelů, kteří – z jejich pohledu – se chovají nepředvídatelně, ba někdy i nesolidně, a většinou nejsou schopni </a:t>
            </a:r>
            <a:r>
              <a:rPr lang="cs-CZ" sz="3500" b="1" dirty="0">
                <a:latin typeface="Arial" panose="020B0604020202020204" pitchFamily="34" charset="0"/>
                <a:cs typeface="Arial" panose="020B0604020202020204" pitchFamily="34" charset="0"/>
              </a:rPr>
              <a:t>formálně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 zaručit kvalitu svých výsledků. I střední a malí zadavatelé se obracejí zhusta a z nejrůznějších důvodů na agentury: mají to přes ulici, znají je z reklamy, z tabulky pověšené nad chodníkem, z billboardu na dálnici…</a:t>
            </a:r>
          </a:p>
          <a:p>
            <a:r>
              <a:rPr lang="cs-CZ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Nenávratně 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skončily doby věhlasem oděných hvězd tlumočnických kabin, ze „zlatých“ časů zůstává snad jen chudá hrdost překladatelů literárních děl. </a:t>
            </a:r>
          </a:p>
          <a:p>
            <a:r>
              <a:rPr lang="cs-CZ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Překlad 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je zboží jako bota, jeho kvalita se určuje výrobním postupem, použitou technologií a materiálem. Na konci ji schvalují </a:t>
            </a:r>
            <a:r>
              <a:rPr lang="cs-CZ" sz="3500" b="1" dirty="0">
                <a:latin typeface="Arial" panose="020B0604020202020204" pitchFamily="34" charset="0"/>
                <a:cs typeface="Arial" panose="020B0604020202020204" pitchFamily="34" charset="0"/>
              </a:rPr>
              <a:t>spotřebitelé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, kteří o vědě zvané </a:t>
            </a:r>
            <a:r>
              <a:rPr lang="cs-CZ" sz="3500" dirty="0" err="1">
                <a:latin typeface="Arial" panose="020B0604020202020204" pitchFamily="34" charset="0"/>
                <a:cs typeface="Arial" panose="020B0604020202020204" pitchFamily="34" charset="0"/>
              </a:rPr>
              <a:t>translatologie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 nemají páru. Hrdost z dobrého překladu nebo zvládnutého tlumočení se stává soukromým prožitkem, o nějž se lze podělit s hrstkou intelektuálů.</a:t>
            </a:r>
          </a:p>
          <a:p>
            <a:r>
              <a:rPr lang="cs-CZ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s tím? Nechci se šířit o nutnosti zvládnout nejnovější technologie, propojit teorii a praxi ve prospěch praxe, osvojit si </a:t>
            </a:r>
            <a:r>
              <a:rPr lang="cs-CZ" sz="3500" b="1" dirty="0">
                <a:latin typeface="Arial" panose="020B0604020202020204" pitchFamily="34" charset="0"/>
                <a:cs typeface="Arial" panose="020B0604020202020204" pitchFamily="34" charset="0"/>
              </a:rPr>
              <a:t>manažerské schopnosti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… těch diskusí je dost a vždy alespoň polovina účastníků neví, o čem přesně je řeč.</a:t>
            </a:r>
          </a:p>
          <a:p>
            <a:r>
              <a:rPr lang="cs-CZ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Cestu 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ze škarpy ukázali největší zadavatelé překladů: instituce EU. Kdo nebude chtít být „zaměstnancem“ zprostředkovatelů se všemi povinnostmi a žádnými právy, musí nabídnout trhu </a:t>
            </a:r>
            <a:r>
              <a:rPr lang="cs-CZ" sz="3500" b="1" dirty="0">
                <a:latin typeface="Arial" panose="020B0604020202020204" pitchFamily="34" charset="0"/>
                <a:cs typeface="Arial" panose="020B0604020202020204" pitchFamily="34" charset="0"/>
              </a:rPr>
              <a:t>rozhraní, jaké trh požaduje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cs-CZ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Řešením 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je vytváření překladatelských/tlumočnických sekretariátů, které se budou chovat jako jiní zprostředkovatelé. Skupina překladatelů – podpořená ekonomem/právníkem – nebo flexibilně tvořený velký tlumočnický tým mohou odpovědět na současné požadavky trhu.</a:t>
            </a:r>
          </a:p>
          <a:p>
            <a:r>
              <a:rPr lang="cs-CZ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Jiným 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řešením je otrocká práce nebo odchod do důchodu.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824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Vyčtené, ale životem potvrzené rady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Nezapomenout „odkládat na daně“ (příjem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 zisk)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Vyčlenit neproduktivní činnosti – např. účetnictví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Zpoplatnit „přidané“ služby (původně poskytované bezplatně 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 překlady v DTP</a:t>
            </a:r>
          </a:p>
          <a:p>
            <a:pPr lvl="4">
              <a:buFont typeface="Wingdings"/>
              <a:buChar char="Ø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použití speciálního software pro </a:t>
            </a:r>
          </a:p>
          <a:p>
            <a:pPr marL="1828800" lvl="4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konkrétního zákazníka</a:t>
            </a:r>
          </a:p>
          <a:p>
            <a:pPr lvl="4">
              <a:buFont typeface="Wingdings"/>
              <a:buChar char="Ø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práce „přes čas“, o víkendu</a:t>
            </a:r>
          </a:p>
          <a:p>
            <a:pPr lvl="4">
              <a:buFont typeface="Wingdings"/>
              <a:buChar char="Ø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speciální úprava textu nebo publikace</a:t>
            </a:r>
          </a:p>
          <a:p>
            <a:pPr lvl="4">
              <a:buFont typeface="Wingdings"/>
              <a:buChar char="Ø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poradenství při překladatelských projektech</a:t>
            </a:r>
          </a:p>
          <a:p>
            <a:pPr lvl="4">
              <a:buFont typeface="Wingdings"/>
              <a:buChar char="Ø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zprostředkování překladů</a:t>
            </a:r>
          </a:p>
          <a:p>
            <a:pPr marL="342900" lvl="4" indent="-342900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Hledat trhy s vyšší cenou překladatelské práce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5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3068960"/>
            <a:ext cx="4266138" cy="28336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 !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a moc doufám, že „mí překladatelé“ mi porozuměli, takže nemusím v zoufalství „rozlomit desky“…</a:t>
            </a:r>
          </a:p>
          <a:p>
            <a:pPr marL="0" indent="0" algn="ctr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 prezentaci bylo po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užito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obrázků</a:t>
            </a:r>
            <a:r>
              <a:rPr lang="cs-CZ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lang="cs-CZ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souboru</a:t>
            </a:r>
            <a:r>
              <a:rPr lang="cs-CZ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Rudolfa</a:t>
            </a:r>
            <a:r>
              <a:rPr lang="cs-CZ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Webera</a:t>
            </a:r>
            <a:r>
              <a:rPr lang="cs-CZ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má přece pravdu.</a:t>
            </a:r>
          </a:p>
          <a:p>
            <a:pPr marL="0" indent="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6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Kolik to vyšlo mně?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 algn="ctr">
              <a:buNone/>
            </a:pPr>
            <a:r>
              <a:rPr lang="cs-CZ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NS = 512 Kč</a:t>
            </a:r>
            <a:endParaRPr lang="cs-CZ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52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Na úvod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03565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 tématu se vracím </a:t>
            </a:r>
          </a:p>
          <a:p>
            <a:pPr marL="0" indent="0">
              <a:buNone/>
              <a:tabLst>
                <a:tab pos="358775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 téměř 10 letech</a:t>
            </a:r>
          </a:p>
          <a:p>
            <a:pPr marL="0" indent="0">
              <a:buNone/>
              <a:tabLst>
                <a:tab pos="358775" algn="l"/>
              </a:tabLst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Pouze o překladu, </a:t>
            </a:r>
          </a:p>
          <a:p>
            <a:pPr marL="0" indent="0" defTabSz="358775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když u nás často</a:t>
            </a:r>
          </a:p>
          <a:p>
            <a:pPr marL="0" indent="0" defTabSz="358775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 + T</a:t>
            </a:r>
          </a:p>
          <a:p>
            <a:pPr marL="0" indent="0">
              <a:buNone/>
              <a:tabLst>
                <a:tab pos="358775" algn="l"/>
              </a:tabLst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031994"/>
            <a:ext cx="3672408" cy="563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Na úvod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nás hlavně „horké“ téma u vystydlé kávy</a:t>
            </a:r>
          </a:p>
          <a:p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Např. v Německu, Finsku předmět seriózních úvah prezentovaných v MDÜ, Kääntäjä → podklad pro</a:t>
            </a:r>
          </a:p>
          <a:p>
            <a:pPr marL="0" indent="363538">
              <a:buNone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vlastní úvahy</a:t>
            </a:r>
          </a:p>
          <a:p>
            <a:pPr marL="0" indent="363538">
              <a:buNone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buNone/>
            </a:pP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Tato prezentace vychází z článku</a:t>
            </a:r>
          </a:p>
          <a:p>
            <a:pPr marL="0" indent="363538">
              <a:buNone/>
            </a:pP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Angelika </a:t>
            </a:r>
            <a:r>
              <a:rPr lang="de-DE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Ottmann: Kostenkalkulation</a:t>
            </a:r>
          </a:p>
          <a:p>
            <a:pPr marL="0" indent="363538">
              <a:buNone/>
            </a:pPr>
            <a:r>
              <a:rPr lang="de-DE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Für Übersetzer. Welchen Zeilenpreis</a:t>
            </a:r>
          </a:p>
          <a:p>
            <a:pPr marL="0" indent="363538">
              <a:buNone/>
            </a:pPr>
            <a:r>
              <a:rPr lang="de-DE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Soll ich verlangen. MDÜ 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4-5/2005.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1792" y="3933056"/>
            <a:ext cx="3204584" cy="2133978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>
            <a:off x="4427984" y="3933056"/>
            <a:ext cx="3744416" cy="20162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4427984" y="4077072"/>
            <a:ext cx="3744416" cy="19899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27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sk-SK" dirty="0" smtClean="0"/>
              <a:t>Na úvod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Stanovení vlastní ceny</a:t>
            </a:r>
          </a:p>
          <a:p>
            <a:pPr marL="0" indent="0" defTabSz="363538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	zeptám se kolegyně/kolegy</a:t>
            </a:r>
          </a:p>
          <a:p>
            <a:pPr marL="0" indent="0" defTabSz="363538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	najdu si ceníky zprostředkovatelů</a:t>
            </a:r>
          </a:p>
          <a:p>
            <a:pPr marL="0" indent="0" defTabSz="363538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	řídím se doporučeními profesní organizace</a:t>
            </a:r>
          </a:p>
          <a:p>
            <a:pPr marL="0" indent="0" defTabSz="363538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	čekám, co nabídne zákazník/zprostředkovatel</a:t>
            </a:r>
          </a:p>
          <a:p>
            <a:pPr marL="0" indent="0" defTabSz="363538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363538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vypočítám cenu za jednotku (NS) na základě 					vlastních nákladů a představ o životě</a:t>
            </a: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363538"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defTabSz="363538"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Převod na jiné jednotky (slova, řádky) možný → definice slova / řádku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61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j\Documents\JERONÝM 2015\00487486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6844" y="1844824"/>
            <a:ext cx="2287604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Výpočet podle životních nákladů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Možný ale příliš </a:t>
            </a:r>
            <a:r>
              <a:rPr lang="cs-CZ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individuální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postup</a:t>
            </a:r>
          </a:p>
          <a:p>
            <a:pPr marL="0" indent="0">
              <a:buNone/>
              <a:tabLst>
                <a:tab pos="363538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Závislost na mnoha proměnných faktorec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  <a:tabLst>
                <a:tab pos="363538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	místo	bydliště</a:t>
            </a:r>
          </a:p>
          <a:p>
            <a:pPr marL="0" indent="0">
              <a:buNone/>
              <a:tabLst>
                <a:tab pos="363538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výkonu činnosti</a:t>
            </a:r>
          </a:p>
          <a:p>
            <a:pPr marL="0" indent="0">
              <a:buNone/>
              <a:tabLst>
                <a:tab pos="363538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	rodinná situace (4 děti /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mamahotel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  <a:tabLst>
                <a:tab pos="363538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	zajištění ve stáří (připojištění)</a:t>
            </a:r>
          </a:p>
          <a:p>
            <a:pPr marL="0" indent="0">
              <a:buNone/>
              <a:tabLst>
                <a:tab pos="363538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	pojištění sociální, zdravotní</a:t>
            </a:r>
          </a:p>
          <a:p>
            <a:pPr marL="0" indent="0">
              <a:buNone/>
              <a:tabLst>
                <a:tab pos="363538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	různá představa o trávení volného času (dovolená)</a:t>
            </a:r>
          </a:p>
          <a:p>
            <a:pPr marL="0" indent="0">
              <a:buNone/>
              <a:tabLst>
                <a:tab pos="363538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	„volné peníze“</a:t>
            </a:r>
          </a:p>
          <a:p>
            <a:pPr marL="0" indent="0">
              <a:buNone/>
              <a:tabLst>
                <a:tab pos="363538" algn="l"/>
              </a:tabLst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 nelze dospět k reprezentativnímu „společnému“ názoru.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0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rej\Documents\JERONÝM 2015\kayhan-12_celek-jpg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6BDCF"/>
              </a:clrFrom>
              <a:clrTo>
                <a:srgbClr val="B6BD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50663"/>
            <a:ext cx="2592287" cy="1686649"/>
          </a:xfrm>
          <a:prstGeom prst="rect">
            <a:avLst/>
          </a:prstGeom>
          <a:noFill/>
          <a:effectLst>
            <a:glow rad="127000">
              <a:schemeClr val="accent1">
                <a:alpha val="47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 začínající překladatele, </a:t>
            </a:r>
            <a:b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nejen pro ně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Referenční příjem = (začínající) státní úředník</a:t>
            </a:r>
          </a:p>
          <a:p>
            <a:pPr marL="0" indent="0">
              <a:buNone/>
            </a:pPr>
            <a:endParaRPr lang="cs-CZ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Premisa: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sám sobě zaměstnavatelem </a:t>
            </a:r>
          </a:p>
          <a:p>
            <a:pPr marL="0" indent="0">
              <a:buNone/>
              <a:tabLst>
                <a:tab pos="1343025" algn="l"/>
              </a:tabLst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	přímé mzdové náklady</a:t>
            </a:r>
          </a:p>
          <a:p>
            <a:pPr marL="0" indent="0">
              <a:buNone/>
              <a:tabLst>
                <a:tab pos="1343025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	nepřímé (vedlejší) mzdové náklady</a:t>
            </a:r>
          </a:p>
          <a:p>
            <a:pPr marL="0" indent="0">
              <a:buNone/>
              <a:tabLst>
                <a:tab pos="1343025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(téměř polovina mzdových nákladů)</a:t>
            </a:r>
          </a:p>
          <a:p>
            <a:pPr marL="0" indent="0">
              <a:buNone/>
              <a:tabLst>
                <a:tab pos="1343025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	placená dovolená</a:t>
            </a:r>
          </a:p>
          <a:p>
            <a:pPr marL="0" indent="0">
              <a:buNone/>
              <a:tabLst>
                <a:tab pos="1343025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	příspě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vky na nezaměstna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nost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(dny bez práce)</a:t>
            </a:r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xmlns="" val="4268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Materiální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náklady: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pořizování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obnova 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defTabSz="358775">
              <a:buFontTx/>
              <a:buChar char="-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PC/notebook (1 x za 3 roky)</a:t>
            </a:r>
          </a:p>
          <a:p>
            <a:pPr defTabSz="358775">
              <a:buFontTx/>
              <a:buChar char="-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tiskárna, skener, externí paměť</a:t>
            </a:r>
          </a:p>
          <a:p>
            <a:pPr defTabSz="358775">
              <a:buFontTx/>
              <a:buChar char="-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mobil, e-mail + pošta</a:t>
            </a:r>
          </a:p>
          <a:p>
            <a:pPr defTabSz="358775">
              <a:buFontTx/>
              <a:buChar char="-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cs-CZ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	textový editor</a:t>
            </a:r>
          </a:p>
          <a:p>
            <a:pPr marL="1828800" lvl="4" indent="0" defTabSz="358775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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translation memory system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Wingdings"/>
              <a:buChar char="Ø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terminologické databáze</a:t>
            </a:r>
          </a:p>
          <a:p>
            <a:pPr lvl="4">
              <a:buFont typeface="Wingdings"/>
              <a:buChar char="Ø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rychlé internetové připojení</a:t>
            </a:r>
          </a:p>
          <a:p>
            <a:pPr lvl="4">
              <a:buFont typeface="Wingdings"/>
              <a:buChar char="Ø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antivirový program</a:t>
            </a:r>
          </a:p>
          <a:p>
            <a:pPr lvl="4">
              <a:buFont typeface="Wingdings"/>
              <a:buChar char="Ø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Adobe Reader apod. </a:t>
            </a:r>
          </a:p>
          <a:p>
            <a:pPr marL="342900" lvl="4" indent="-342900">
              <a:buFontTx/>
              <a:buChar char="-"/>
              <a:tabLst>
                <a:tab pos="358775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zařízení pracoviště</a:t>
            </a:r>
          </a:p>
          <a:p>
            <a:pPr marL="342900" lvl="4" indent="-342900">
              <a:buFontTx/>
              <a:buChar char="-"/>
              <a:tabLst>
                <a:tab pos="358775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provoz pracoviště (světlo, teplo…)</a:t>
            </a:r>
          </a:p>
          <a:p>
            <a:pPr marL="342900" lvl="4" indent="-342900">
              <a:buFontTx/>
              <a:buChar char="-"/>
              <a:tabLst>
                <a:tab pos="358775" algn="l"/>
              </a:tabLst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0" lvl="4" indent="0" algn="ctr">
              <a:buNone/>
              <a:tabLst>
                <a:tab pos="358775" algn="l"/>
              </a:tabLst>
            </a:pP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Nákup slevy se nevyplácí – při poruše další finanční </a:t>
            </a:r>
          </a:p>
          <a:p>
            <a:pPr marL="0" lvl="4" indent="0" algn="ctr">
              <a:buNone/>
              <a:tabLst>
                <a:tab pos="358775" algn="l"/>
              </a:tabLst>
            </a:pP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 časové náklady (+ nervy!)</a:t>
            </a:r>
          </a:p>
        </p:txBody>
      </p:sp>
    </p:spTree>
    <p:extLst>
      <p:ext uri="{BB962C8B-B14F-4D97-AF65-F5344CB8AC3E}">
        <p14:creationId xmlns:p14="http://schemas.microsoft.com/office/powerpoint/2010/main" xmlns="" val="17013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Provozní prostředky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56156174"/>
              </p:ext>
            </p:extLst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Provozní prostředky</a:t>
                      </a:r>
                      <a:endParaRPr lang="cs-C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Pořizovací náklady</a:t>
                      </a:r>
                      <a:endParaRPr lang="cs-C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Životnost</a:t>
                      </a:r>
                      <a:endParaRPr lang="cs-C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Roční odpisy</a:t>
                      </a:r>
                      <a:endParaRPr lang="cs-C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PC a jeho vybavení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 roky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Tiskárna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 roky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Software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 roky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Překladatelský software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 roky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Zařízení pracoviště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 let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Mobil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 roky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Skener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 roky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…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246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614</Words>
  <Application>Microsoft Office PowerPoint</Application>
  <PresentationFormat>Předvádění na obrazovce (4:3)</PresentationFormat>
  <Paragraphs>241</Paragraphs>
  <Slides>22</Slides>
  <Notes>22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systému Office</vt:lpstr>
      <vt:lpstr>PROČ NEMOHU PŘEKLÁDAT NORMOSTRANU ZA 150 Kč</vt:lpstr>
      <vt:lpstr>Úvaha před úvodem</vt:lpstr>
      <vt:lpstr>Na úvod</vt:lpstr>
      <vt:lpstr>Na úvod</vt:lpstr>
      <vt:lpstr>Na úvod</vt:lpstr>
      <vt:lpstr>Výpočet podle životních nákladů</vt:lpstr>
      <vt:lpstr>Pro začínající překladatele,  a nejen pro ně</vt:lpstr>
      <vt:lpstr>Materiální náklady: pořizování + obnova </vt:lpstr>
      <vt:lpstr>Provozní prostředky</vt:lpstr>
      <vt:lpstr>Běžné náklady na provoz pracoviště </vt:lpstr>
      <vt:lpstr>Běžné náklady na provoz pracoviště </vt:lpstr>
      <vt:lpstr>Jakou pracovní dobu máme k dispozici?</vt:lpstr>
      <vt:lpstr>Pracovní náplň produktivních dnů </vt:lpstr>
      <vt:lpstr>Pracovní náplň produktivních dnů </vt:lpstr>
      <vt:lpstr>Pracovní náplň produktivních dnů </vt:lpstr>
      <vt:lpstr>Pracovní náplň produktivních dnů </vt:lpstr>
      <vt:lpstr>Pracovní náplň produktivních dnů </vt:lpstr>
      <vt:lpstr>Cena překladu</vt:lpstr>
      <vt:lpstr>Zvyšování příjmů</vt:lpstr>
      <vt:lpstr>Vyčtené, ale životem potvrzené rady</vt:lpstr>
      <vt:lpstr>DĚKUJI ZA POZORNOST !</vt:lpstr>
      <vt:lpstr>Kolik to vyšlo mně?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PROČ NEMOHU PŘEKLÁDAT NORMOSTRANU ZA 150 Kč</dc:title>
  <dc:creator>Andrej</dc:creator>
  <cp:lastModifiedBy>MAMKA</cp:lastModifiedBy>
  <cp:revision>36</cp:revision>
  <dcterms:created xsi:type="dcterms:W3CDTF">2015-11-04T07:29:37Z</dcterms:created>
  <dcterms:modified xsi:type="dcterms:W3CDTF">2015-12-28T10:02:44Z</dcterms:modified>
</cp:coreProperties>
</file>