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8" r:id="rId1"/>
  </p:sldMasterIdLst>
  <p:notesMasterIdLst>
    <p:notesMasterId r:id="rId10"/>
  </p:notesMasterIdLst>
  <p:handoutMasterIdLst>
    <p:handoutMasterId r:id="rId11"/>
  </p:handoutMasterIdLst>
  <p:sldIdLst>
    <p:sldId id="323" r:id="rId2"/>
    <p:sldId id="317" r:id="rId3"/>
    <p:sldId id="324" r:id="rId4"/>
    <p:sldId id="327" r:id="rId5"/>
    <p:sldId id="330" r:id="rId6"/>
    <p:sldId id="326" r:id="rId7"/>
    <p:sldId id="329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" initials="D" lastIdx="1" clrIdx="0">
    <p:extLst>
      <p:ext uri="{19B8F6BF-5375-455C-9EA6-DF929625EA0E}">
        <p15:presenceInfo xmlns:p15="http://schemas.microsoft.com/office/powerpoint/2012/main" userId="DAVID" providerId="None"/>
      </p:ext>
    </p:extLst>
  </p:cmAuthor>
  <p:cmAuthor id="2" name="David Mraček" initials="DM" lastIdx="0" clrIdx="1">
    <p:extLst>
      <p:ext uri="{19B8F6BF-5375-455C-9EA6-DF929625EA0E}">
        <p15:presenceInfo xmlns:p15="http://schemas.microsoft.com/office/powerpoint/2012/main" userId="David Mrač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022"/>
    <a:srgbClr val="669900"/>
    <a:srgbClr val="FF9933"/>
    <a:srgbClr val="FF6600"/>
    <a:srgbClr val="FF0066"/>
    <a:srgbClr val="4BB2FF"/>
    <a:srgbClr val="00FF00"/>
    <a:srgbClr val="66FF33"/>
    <a:srgbClr val="CCCC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9BC22-8C65-4A1A-8FDC-519EAE9DCA81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B0BC-0381-4FB2-A8EA-309B4A115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71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28534-1C26-4103-9BF6-06DB335AFB73}" type="datetimeFigureOut">
              <a:rPr lang="cs-CZ" smtClean="0"/>
              <a:t>01.11.2017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867C2-FC94-4305-8F46-E29E9C9216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41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195887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8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195887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195887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2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195887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6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195887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9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195887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9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3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5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1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5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60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1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98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26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3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9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636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012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8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9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14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0E4D0-FEED-42F1-9221-194C6794F041}" type="datetimeFigureOut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01.11.2017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DACC3-3DB4-492A-8A56-5B2C67EDF894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2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2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65928" y="1396290"/>
            <a:ext cx="6660144" cy="19558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3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Překladatelské</a:t>
            </a:r>
            <a:r>
              <a:rPr lang="en-AU" sz="3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AU" sz="3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kompetence</a:t>
            </a:r>
            <a:r>
              <a:rPr lang="en-AU" sz="3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cs-CZ" sz="3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cs-CZ" sz="3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en-AU" sz="3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z </a:t>
            </a:r>
            <a:r>
              <a:rPr lang="en-AU" sz="3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pohledu</a:t>
            </a:r>
            <a:r>
              <a:rPr lang="en-AU" sz="3800" b="1" dirty="0">
                <a:solidFill>
                  <a:srgbClr val="002060"/>
                </a:solidFill>
                <a:latin typeface="Cambria" panose="02040503050406030204" pitchFamily="18" charset="0"/>
              </a:rPr>
              <a:t> translatologie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7170" y="3707576"/>
            <a:ext cx="5748449" cy="1831530"/>
          </a:xfrm>
        </p:spPr>
        <p:txBody>
          <a:bodyPr>
            <a:normAutofit fontScale="25000" lnSpcReduction="20000"/>
          </a:bodyPr>
          <a:lstStyle/>
          <a:p>
            <a:endParaRPr lang="cs-CZ" sz="2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1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David Mraček</a:t>
            </a:r>
            <a:endParaRPr lang="cs-CZ" sz="8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cs-CZ" sz="8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Ústav translatologie</a:t>
            </a:r>
            <a:r>
              <a:rPr lang="en-AU" sz="8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cs-CZ" sz="8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Filozofická fakulta Univerzity Karlovy</a:t>
            </a:r>
            <a:endParaRPr lang="en-AU" sz="8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7852"/>
            <a:ext cx="12192000" cy="7401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AutoShape 2" descr="Výsledek obrázku pro masarykova univerzita ff"/>
          <p:cNvSpPr>
            <a:spLocks noChangeAspect="1" noChangeArrowheads="1"/>
          </p:cNvSpPr>
          <p:nvPr/>
        </p:nvSpPr>
        <p:spPr bwMode="auto">
          <a:xfrm>
            <a:off x="155575" y="-144463"/>
            <a:ext cx="1557622" cy="15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95" y="0"/>
            <a:ext cx="2183705" cy="10146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28"/>
            <a:ext cx="10008295" cy="10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027668" y="550441"/>
            <a:ext cx="10210800" cy="7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20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endParaRPr lang="cs-CZ" sz="3266" b="1" dirty="0">
              <a:solidFill>
                <a:schemeClr val="bg1"/>
              </a:solidFill>
            </a:endParaRPr>
          </a:p>
          <a:p>
            <a:pPr algn="ctr"/>
            <a:r>
              <a:rPr lang="cs-CZ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PŘEKLADATELSKÁ KOMPETENCE</a:t>
            </a:r>
            <a:endParaRPr lang="cs-CZ" sz="30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ctr" eaLnBrk="1"/>
            <a:endParaRPr lang="cs-CZ" sz="3266" b="1" i="1" dirty="0">
              <a:latin typeface="Arial Narrow" panose="020B060602020203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654651" y="1341376"/>
            <a:ext cx="8956834" cy="450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3075" indent="-4222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32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8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4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překladatelská kompetence = soubor rozmanitých složek</a:t>
            </a: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význam pro vzdělávání/profesní přípravu</a:t>
            </a:r>
          </a:p>
          <a:p>
            <a:pPr marL="5080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20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000" b="1" i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„Kompetence </a:t>
            </a:r>
            <a:r>
              <a:rPr lang="cs-CZ" sz="2000" b="1" i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 chápou jako obecné schopnosti, založené na znalostech, zkušenostech, hodnotách a dispozicích, které jedinci umožní jednat, úspěšně se začlenit do společenských vztahů, ale zároveň si uchovat svou nezávislost</a:t>
            </a:r>
            <a:r>
              <a:rPr lang="cs-CZ" sz="2000" b="1" i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.“ 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cs-CZ" sz="20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Skalková, J. Obecná didaktika, 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2007, s. 101)</a:t>
            </a:r>
            <a:endParaRPr lang="cs-CZ" sz="20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endParaRPr lang="cs-CZ" sz="20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Leonardo </a:t>
            </a:r>
            <a:r>
              <a:rPr lang="cs-CZ" sz="20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Bruni Aretino (1369-1444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914400" lvl="3" indent="-15875">
              <a:lnSpc>
                <a:spcPct val="100000"/>
              </a:lnSpc>
              <a:buClr>
                <a:schemeClr val="accent1"/>
              </a:buClr>
              <a:buSzPct val="105000"/>
            </a:pPr>
            <a:r>
              <a:rPr lang="cs-CZ" sz="18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(a) znalost výchozího jazyka</a:t>
            </a:r>
          </a:p>
          <a:p>
            <a:pPr marL="914400" lvl="3" indent="-15875">
              <a:lnSpc>
                <a:spcPct val="100000"/>
              </a:lnSpc>
              <a:buClr>
                <a:schemeClr val="accent1"/>
              </a:buClr>
              <a:buSzPct val="105000"/>
            </a:pPr>
            <a:r>
              <a:rPr lang="cs-CZ" sz="18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(b) </a:t>
            </a:r>
            <a:r>
              <a:rPr lang="cs-CZ" sz="18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znalost </a:t>
            </a:r>
            <a:r>
              <a:rPr lang="cs-CZ" sz="18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cílového </a:t>
            </a:r>
            <a:r>
              <a:rPr lang="cs-CZ" sz="18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jazyka</a:t>
            </a:r>
            <a:endParaRPr lang="cs-CZ" sz="18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914400" lvl="3" indent="-15875">
              <a:lnSpc>
                <a:spcPct val="100000"/>
              </a:lnSpc>
              <a:buClr>
                <a:schemeClr val="accent1"/>
              </a:buClr>
              <a:buSzPct val="105000"/>
            </a:pPr>
            <a:r>
              <a:rPr lang="cs-CZ" sz="18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(c) znalost </a:t>
            </a:r>
            <a:r>
              <a:rPr lang="cs-CZ" sz="18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tématu</a:t>
            </a:r>
            <a:endParaRPr lang="cs-CZ" sz="18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endParaRPr lang="cs-CZ" sz="20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0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ástup translatologie (60. a 70. léta 20. století) </a:t>
            </a:r>
            <a:r>
              <a:rPr lang="cs-CZ" sz="2000" b="1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zájem o kompetenci</a:t>
            </a:r>
            <a:endParaRPr lang="cs-CZ" sz="20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endParaRPr lang="cs-CZ" sz="20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15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38096" y="717709"/>
            <a:ext cx="10210800" cy="7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20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endParaRPr lang="cs-CZ" sz="3266" b="1" dirty="0">
              <a:solidFill>
                <a:schemeClr val="bg1"/>
              </a:solidFill>
            </a:endParaRPr>
          </a:p>
          <a:p>
            <a:pPr algn="ctr"/>
            <a:r>
              <a:rPr lang="cs-CZ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PŘEKLADATELSKÁ KOMPETENCE</a:t>
            </a:r>
            <a:endParaRPr lang="cs-CZ" sz="30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ctr" eaLnBrk="1"/>
            <a:endParaRPr lang="cs-CZ" sz="3266" b="1" i="1" dirty="0">
              <a:latin typeface="Arial Narrow" panose="020B060602020203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573447" y="1341376"/>
            <a:ext cx="9600076" cy="450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3075" indent="-4222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32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8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4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marL="50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0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Obecné rysy PK</a:t>
            </a:r>
          </a:p>
          <a:p>
            <a:pPr marL="50400" indent="-457200">
              <a:lnSpc>
                <a:spcPct val="100000"/>
              </a:lnSpc>
              <a:spcAft>
                <a:spcPts val="40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není vrozená</a:t>
            </a:r>
          </a:p>
          <a:p>
            <a:pPr marL="50400" indent="-457200">
              <a:lnSpc>
                <a:spcPct val="100000"/>
              </a:lnSpc>
              <a:spcAft>
                <a:spcPts val="40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0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znamená víc než komunikační kompetenci</a:t>
            </a:r>
            <a:endParaRPr lang="cs-CZ" sz="20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400" indent="-457200">
              <a:lnSpc>
                <a:spcPct val="100000"/>
              </a:lnSpc>
              <a:spcAft>
                <a:spcPts val="40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není totožná s bilingvismem</a:t>
            </a:r>
          </a:p>
          <a:p>
            <a:pPr marL="50400" indent="-457200">
              <a:lnSpc>
                <a:spcPct val="100000"/>
              </a:lnSpc>
              <a:spcAft>
                <a:spcPts val="40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 profesionální dovedností (expert vs. profesionál?)</a:t>
            </a:r>
          </a:p>
          <a:p>
            <a:pPr marL="50400" indent="-457200">
              <a:lnSpc>
                <a:spcPct val="100000"/>
              </a:lnSpc>
              <a:spcAft>
                <a:spcPts val="40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0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á vícesložkovou strukturu: řada rozmanitých dílčích kompetencí, </a:t>
            </a:r>
          </a:p>
          <a:p>
            <a:pPr marL="50400" indent="0">
              <a:lnSpc>
                <a:spcPct val="100000"/>
              </a:lnSpc>
              <a:spcAft>
                <a:spcPts val="400"/>
              </a:spcAft>
              <a:buClr>
                <a:schemeClr val="accent1"/>
              </a:buClr>
              <a:buSzPct val="105000"/>
            </a:pPr>
            <a:r>
              <a:rPr lang="cs-CZ" sz="20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na sobě závislých a působících ve vzájemné interakci</a:t>
            </a:r>
          </a:p>
          <a:p>
            <a:pPr marL="1112400" indent="-342900">
              <a:lnSpc>
                <a:spcPct val="100000"/>
              </a:lnSpc>
              <a:spcAft>
                <a:spcPts val="2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cs-CZ" sz="20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eklarativní (</a:t>
            </a:r>
            <a:r>
              <a:rPr lang="cs-CZ" sz="2000" b="1" i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know what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1112400" indent="-342900">
              <a:lnSpc>
                <a:spcPct val="100000"/>
              </a:lnSpc>
              <a:spcAft>
                <a:spcPts val="2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cs-CZ" sz="20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rocesuální (</a:t>
            </a:r>
            <a:r>
              <a:rPr lang="cs-CZ" sz="2000" b="1" i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know how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1112400" indent="-342900">
              <a:lnSpc>
                <a:spcPct val="100000"/>
              </a:lnSpc>
              <a:spcAft>
                <a:spcPts val="2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cs-CZ" sz="20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ociální (</a:t>
            </a:r>
            <a:r>
              <a:rPr lang="cs-CZ" sz="2000" b="1" i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know how to be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1112400" indent="-342900">
              <a:lnSpc>
                <a:spcPct val="100000"/>
              </a:lnSpc>
              <a:spcAft>
                <a:spcPts val="2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explikativní (</a:t>
            </a:r>
            <a:r>
              <a:rPr lang="cs-CZ" sz="2000" b="1" i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know why</a:t>
            </a: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080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220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508000" indent="-457200">
              <a:lnSpc>
                <a:spcPct val="110000"/>
              </a:lnSpc>
              <a:buClr>
                <a:srgbClr val="FFFF00"/>
              </a:buClr>
              <a:buSzPct val="105000"/>
              <a:buFont typeface="Wingdings" panose="05000000000000000000" pitchFamily="2" charset="2"/>
              <a:buChar char="Ø"/>
            </a:pPr>
            <a:endParaRPr lang="cs-CZ" sz="15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49247" y="751163"/>
            <a:ext cx="10210800" cy="7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20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endParaRPr lang="cs-CZ" sz="3266" b="1" dirty="0">
              <a:solidFill>
                <a:schemeClr val="bg1"/>
              </a:solidFill>
            </a:endParaRPr>
          </a:p>
          <a:p>
            <a:pPr algn="ctr"/>
            <a:r>
              <a:rPr lang="cs-CZ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PŘEKLADATELSKÁ KOMPETENCE: modely</a:t>
            </a:r>
            <a:endParaRPr lang="cs-CZ" sz="30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ctr" eaLnBrk="1"/>
            <a:endParaRPr lang="cs-CZ" sz="3266" b="1" i="1" dirty="0">
              <a:latin typeface="Arial Narrow" panose="020B060602020203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573447" y="1341376"/>
            <a:ext cx="9600076" cy="450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3075" indent="-4222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32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8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4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marL="50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0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5000"/>
            </a:pPr>
            <a:r>
              <a:rPr lang="cs-CZ" sz="22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minimalistický přístup - Anthony Pym (2003)</a:t>
            </a:r>
          </a:p>
          <a:p>
            <a:pPr marL="5040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1800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5000"/>
            </a:pPr>
            <a:r>
              <a:rPr lang="cs-CZ" sz="1800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cs-CZ" sz="1800" i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„Schopnost vytvořit k příslušnému VT řadu několika použitelných CT (CT1, CT2, … CTn) </a:t>
            </a:r>
            <a:endParaRPr lang="cs-CZ" sz="1800" i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5000"/>
            </a:pPr>
            <a:r>
              <a:rPr lang="cs-CZ" sz="1800" i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a schopnost </a:t>
            </a:r>
            <a:r>
              <a:rPr lang="cs-CZ" sz="1800" i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vybrat z této řady rychle a s oprávněnou sebedůvěrou pouze jeden použitelný 	CT</a:t>
            </a:r>
            <a:r>
              <a:rPr lang="cs-CZ" sz="1800" i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.“</a:t>
            </a:r>
            <a:r>
              <a:rPr lang="cs-CZ" sz="1800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				</a:t>
            </a:r>
            <a:r>
              <a:rPr lang="cs-CZ" sz="1500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cit.dle </a:t>
            </a:r>
            <a:r>
              <a:rPr lang="cs-CZ" sz="1500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Kvalita a hodnocení překladu: Modely a aplikace, Zehnalová J. a kol. (Olomouc, 2015)</a:t>
            </a:r>
            <a:endParaRPr lang="en-US" sz="1500" i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2200" noProof="1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50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r>
              <a:rPr lang="cs-CZ" sz="22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modely </a:t>
            </a:r>
            <a:r>
              <a:rPr lang="cs-CZ" sz="22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PK pro různé účely:</a:t>
            </a:r>
          </a:p>
          <a:p>
            <a:pPr marL="50400" indent="-4572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2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didaktika</a:t>
            </a:r>
          </a:p>
          <a:p>
            <a:pPr marL="50400" indent="-4572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2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teorie</a:t>
            </a:r>
          </a:p>
          <a:p>
            <a:pPr marL="50400" indent="-4572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200" b="1" noProof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sz="22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raxe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r>
              <a:rPr lang="cs-CZ" sz="2200" b="1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→ </a:t>
            </a:r>
            <a:r>
              <a:rPr lang="cs-CZ" sz="22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shody a rozdíly</a:t>
            </a:r>
            <a:endParaRPr lang="cs-CZ" sz="22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220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508000" indent="-457200">
              <a:lnSpc>
                <a:spcPct val="110000"/>
              </a:lnSpc>
              <a:buClr>
                <a:srgbClr val="FFFF00"/>
              </a:buClr>
              <a:buSzPct val="105000"/>
              <a:buFont typeface="Wingdings" panose="05000000000000000000" pitchFamily="2" charset="2"/>
              <a:buChar char="Ø"/>
            </a:pPr>
            <a:endParaRPr lang="cs-CZ" sz="15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51146" y="1341376"/>
            <a:ext cx="11285950" cy="55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3075" indent="-4222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32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8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4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marL="50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0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400" indent="-4572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endParaRPr lang="cs-CZ" sz="22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r>
              <a:rPr lang="cs-CZ" sz="22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  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2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2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2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2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2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2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2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2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2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5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r>
              <a:rPr lang="cs-CZ" sz="20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Maria González Davies (2004)                                  PACTE Group (2003; cit. dle Zehnalová a kol. 2015)</a:t>
            </a:r>
            <a:endParaRPr lang="cs-CZ" sz="20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220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508000" indent="-457200">
              <a:lnSpc>
                <a:spcPct val="110000"/>
              </a:lnSpc>
              <a:buClr>
                <a:srgbClr val="FFFF00"/>
              </a:buClr>
              <a:buSzPct val="105000"/>
              <a:buFont typeface="Wingdings" panose="05000000000000000000" pitchFamily="2" charset="2"/>
              <a:buChar char="Ø"/>
            </a:pPr>
            <a:endParaRPr lang="cs-CZ" sz="15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18305"/>
            <a:ext cx="5636712" cy="625771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46" y="1341376"/>
            <a:ext cx="6442553" cy="33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6921" cy="692276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751529" y="527184"/>
            <a:ext cx="4697261" cy="450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3075" indent="-4222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32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8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4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marL="50800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Pct val="105000"/>
            </a:pPr>
            <a:endParaRPr lang="cs-CZ" sz="20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5000"/>
            </a:pPr>
            <a:r>
              <a:rPr lang="cs-CZ" sz="22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Donald Kiraly (2013)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22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5000"/>
            </a:pPr>
            <a:r>
              <a:rPr lang="cs-CZ" sz="22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Vírový model (Multi-vortex model)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2200" b="1" noProof="1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40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1800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SzPct val="105000"/>
            </a:pPr>
            <a:endParaRPr lang="cs-CZ" sz="220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508000" indent="-457200">
              <a:lnSpc>
                <a:spcPct val="110000"/>
              </a:lnSpc>
              <a:buClr>
                <a:srgbClr val="FFFF00"/>
              </a:buClr>
              <a:buSzPct val="105000"/>
              <a:buFont typeface="Wingdings" panose="05000000000000000000" pitchFamily="2" charset="2"/>
              <a:buChar char="Ø"/>
            </a:pPr>
            <a:endParaRPr lang="cs-CZ" sz="15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027666" y="1000309"/>
            <a:ext cx="10210800" cy="7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2005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algn="ctr" eaLnBrk="1"/>
            <a:endParaRPr lang="cs-CZ" sz="3266" b="1" dirty="0">
              <a:solidFill>
                <a:schemeClr val="bg1"/>
              </a:solidFill>
            </a:endParaRPr>
          </a:p>
          <a:p>
            <a:pPr algn="ctr"/>
            <a:r>
              <a:rPr lang="cs-CZ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PŘEKLADATELSKÁ KOMPETENCE: závěrem</a:t>
            </a:r>
            <a:endParaRPr lang="cs-CZ" sz="30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ctr" eaLnBrk="1"/>
            <a:endParaRPr lang="cs-CZ" sz="3266" b="1" i="1" dirty="0">
              <a:latin typeface="Arial Narrow" panose="020B060602020203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626772" y="2129426"/>
            <a:ext cx="9012589" cy="30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3075" indent="-4222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32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8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4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E6E6E6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63" algn="l"/>
                <a:tab pos="922338" algn="l"/>
                <a:tab pos="1371600" algn="l"/>
                <a:tab pos="1820863" algn="l"/>
                <a:tab pos="2270125" algn="l"/>
                <a:tab pos="2719388" algn="l"/>
                <a:tab pos="3168650" algn="l"/>
                <a:tab pos="3617913" algn="l"/>
                <a:tab pos="4067175" algn="l"/>
                <a:tab pos="4516438" algn="l"/>
                <a:tab pos="4965700" algn="l"/>
                <a:tab pos="5414963" algn="l"/>
                <a:tab pos="5864225" algn="l"/>
                <a:tab pos="6313488" algn="l"/>
                <a:tab pos="6762750" algn="l"/>
                <a:tab pos="7212013" algn="l"/>
                <a:tab pos="7661275" algn="l"/>
                <a:tab pos="8110538" algn="l"/>
                <a:tab pos="8559800" algn="l"/>
                <a:tab pos="9009063" algn="l"/>
                <a:tab pos="9458325" algn="l"/>
              </a:tabLst>
              <a:defRPr sz="2000">
                <a:solidFill>
                  <a:srgbClr val="99CCFF"/>
                </a:solidFill>
                <a:latin typeface="Arial" panose="020B0604020202020204" pitchFamily="34" charset="0"/>
                <a:ea typeface="msmincho" charset="0"/>
                <a:cs typeface="msmincho" charset="0"/>
              </a:defRPr>
            </a:lvl9pPr>
          </a:lstStyle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2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budoucnost profese překladatele</a:t>
            </a: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endParaRPr lang="cs-CZ" sz="22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92125" lvl="2">
              <a:lnSpc>
                <a:spcPct val="100000"/>
              </a:lnSpc>
              <a:buClr>
                <a:schemeClr val="accent1"/>
              </a:buClr>
              <a:buSzPct val="105000"/>
            </a:pPr>
            <a:r>
              <a:rPr lang="cs-CZ" sz="18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Pokud neumíte </a:t>
            </a:r>
            <a:r>
              <a:rPr lang="cs-CZ" sz="1800" b="1" i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překládat </a:t>
            </a:r>
            <a:r>
              <a:rPr lang="cs-CZ" sz="1800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 tužkou a papírem, pak vám </a:t>
            </a:r>
            <a:r>
              <a:rPr lang="cs-CZ" sz="1800" b="1" i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nepomůžou ani nejmodernější technologie.</a:t>
            </a:r>
          </a:p>
          <a:p>
            <a:pPr marL="492125" lvl="2">
              <a:lnSpc>
                <a:spcPct val="100000"/>
              </a:lnSpc>
              <a:buClr>
                <a:schemeClr val="accent1"/>
              </a:buClr>
              <a:buSzPct val="105000"/>
            </a:pP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						(Brian </a:t>
            </a:r>
            <a:r>
              <a:rPr lang="cs-CZ" sz="1400" b="1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Mossop</a:t>
            </a:r>
            <a:r>
              <a:rPr lang="cs-CZ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2004)</a:t>
            </a: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endParaRPr lang="cs-CZ" sz="22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2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překladatelská kompetence a nové pedagogické </a:t>
            </a:r>
            <a:r>
              <a:rPr lang="cs-CZ" sz="22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přístupy</a:t>
            </a:r>
            <a:endParaRPr lang="cs-CZ" sz="22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endParaRPr lang="cs-CZ" sz="2200" b="1" noProof="1" smtClean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08000" indent="-457200">
              <a:lnSpc>
                <a:spcPct val="100000"/>
              </a:lnSpc>
              <a:buClr>
                <a:schemeClr val="accent1"/>
              </a:buClr>
              <a:buSzPct val="105000"/>
              <a:buFont typeface="Wingdings" panose="05000000000000000000" pitchFamily="2" charset="2"/>
              <a:buChar char="Ø"/>
            </a:pPr>
            <a:r>
              <a:rPr lang="cs-CZ" sz="2200" b="1" noProof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základní translační kompetence jako pátá řečová dovednost</a:t>
            </a:r>
            <a:endParaRPr lang="cs-CZ" sz="220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508000" indent="-457200">
              <a:lnSpc>
                <a:spcPct val="110000"/>
              </a:lnSpc>
              <a:buClr>
                <a:srgbClr val="FFFF00"/>
              </a:buClr>
              <a:buSzPct val="105000"/>
              <a:buFont typeface="Wingdings" panose="05000000000000000000" pitchFamily="2" charset="2"/>
              <a:buChar char="Ø"/>
            </a:pPr>
            <a:endParaRPr lang="cs-CZ" sz="15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090" y="1304418"/>
            <a:ext cx="10491788" cy="5017370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3600" i="1" dirty="0" smtClean="0">
                <a:latin typeface="Cambria" panose="02040503050406030204" pitchFamily="18" charset="0"/>
              </a:rPr>
              <a:t>Děkuji za pozornost</a:t>
            </a:r>
            <a:r>
              <a:rPr lang="en-AU" sz="3600" i="1" dirty="0" smtClean="0">
                <a:latin typeface="Cambria" panose="02040503050406030204" pitchFamily="18" charset="0"/>
              </a:rPr>
              <a:t>.</a:t>
            </a:r>
            <a:r>
              <a:rPr lang="en-AU" i="1" dirty="0" smtClean="0">
                <a:latin typeface="Cambria" panose="02040503050406030204" pitchFamily="18" charset="0"/>
              </a:rPr>
              <a:t/>
            </a:r>
            <a:br>
              <a:rPr lang="en-AU" i="1" dirty="0" smtClean="0">
                <a:latin typeface="Cambria" panose="02040503050406030204" pitchFamily="18" charset="0"/>
              </a:rPr>
            </a:br>
            <a:r>
              <a:rPr lang="cs-CZ" sz="200" i="1" dirty="0" smtClean="0">
                <a:latin typeface="Cambria" panose="02040503050406030204" pitchFamily="18" charset="0"/>
              </a:rPr>
              <a:t/>
            </a:r>
            <a:br>
              <a:rPr lang="cs-CZ" sz="200" i="1" dirty="0" smtClean="0">
                <a:latin typeface="Cambria" panose="02040503050406030204" pitchFamily="18" charset="0"/>
              </a:rPr>
            </a:br>
            <a:r>
              <a:rPr lang="cs-CZ" i="1" dirty="0">
                <a:latin typeface="Cambria" panose="02040503050406030204" pitchFamily="18" charset="0"/>
              </a:rPr>
              <a:t/>
            </a:r>
            <a:br>
              <a:rPr lang="cs-CZ" i="1" dirty="0">
                <a:latin typeface="Cambria" panose="02040503050406030204" pitchFamily="18" charset="0"/>
              </a:rPr>
            </a:br>
            <a:r>
              <a:rPr lang="en-GB" sz="3300" b="1" dirty="0" err="1">
                <a:latin typeface="Cambria" panose="02040503050406030204" pitchFamily="18" charset="0"/>
              </a:rPr>
              <a:t>PhDr</a:t>
            </a:r>
            <a:r>
              <a:rPr lang="en-GB" sz="3300" b="1" dirty="0">
                <a:latin typeface="Cambria" panose="02040503050406030204" pitchFamily="18" charset="0"/>
              </a:rPr>
              <a:t>. David Mraček, Ph.D.</a:t>
            </a:r>
            <a:r>
              <a:rPr lang="en-GB" sz="800" dirty="0">
                <a:latin typeface="Cambria" panose="02040503050406030204" pitchFamily="18" charset="0"/>
              </a:rPr>
              <a:t/>
            </a:r>
            <a:br>
              <a:rPr lang="en-GB" sz="800" dirty="0">
                <a:latin typeface="Cambria" panose="02040503050406030204" pitchFamily="18" charset="0"/>
              </a:rPr>
            </a:br>
            <a:r>
              <a:rPr lang="en-GB" sz="800" dirty="0">
                <a:latin typeface="Cambria" panose="02040503050406030204" pitchFamily="18" charset="0"/>
              </a:rPr>
              <a:t/>
            </a:r>
            <a:br>
              <a:rPr lang="en-GB" sz="800" dirty="0">
                <a:latin typeface="Cambria" panose="02040503050406030204" pitchFamily="18" charset="0"/>
              </a:rPr>
            </a:br>
            <a:r>
              <a:rPr lang="en-GB" sz="800" dirty="0">
                <a:latin typeface="Cambria" panose="02040503050406030204" pitchFamily="18" charset="0"/>
              </a:rPr>
              <a:t/>
            </a:r>
            <a:br>
              <a:rPr lang="en-GB" sz="800" dirty="0">
                <a:latin typeface="Cambria" panose="02040503050406030204" pitchFamily="18" charset="0"/>
              </a:rPr>
            </a:br>
            <a:r>
              <a:rPr lang="cs-CZ" sz="800" dirty="0" smtClean="0">
                <a:latin typeface="Cambria" panose="02040503050406030204" pitchFamily="18" charset="0"/>
              </a:rPr>
              <a:t/>
            </a:r>
            <a:br>
              <a:rPr lang="cs-CZ" sz="800" dirty="0" smtClean="0">
                <a:latin typeface="Cambria" panose="02040503050406030204" pitchFamily="18" charset="0"/>
              </a:rPr>
            </a:br>
            <a:r>
              <a:rPr lang="en-GB" sz="2800" dirty="0" err="1" smtClean="0">
                <a:latin typeface="Cambria" panose="02040503050406030204" pitchFamily="18" charset="0"/>
              </a:rPr>
              <a:t>Ústav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>
                <a:latin typeface="Cambria" panose="02040503050406030204" pitchFamily="18" charset="0"/>
              </a:rPr>
              <a:t>translatologie FF UK</a:t>
            </a:r>
            <a:br>
              <a:rPr lang="en-GB" sz="2800" dirty="0">
                <a:latin typeface="Cambria" panose="02040503050406030204" pitchFamily="18" charset="0"/>
              </a:rPr>
            </a:br>
            <a:r>
              <a:rPr lang="en-GB" sz="2800" dirty="0" err="1">
                <a:latin typeface="Cambria" panose="02040503050406030204" pitchFamily="18" charset="0"/>
              </a:rPr>
              <a:t>Hybernská</a:t>
            </a:r>
            <a:r>
              <a:rPr lang="en-GB" sz="2800" dirty="0">
                <a:latin typeface="Cambria" panose="02040503050406030204" pitchFamily="18" charset="0"/>
              </a:rPr>
              <a:t> 3, Praha 1, 110 00</a:t>
            </a:r>
            <a:br>
              <a:rPr lang="en-GB" sz="2800" dirty="0">
                <a:latin typeface="Cambria" panose="02040503050406030204" pitchFamily="18" charset="0"/>
              </a:rPr>
            </a:br>
            <a:r>
              <a:rPr lang="en-GB" sz="2800" dirty="0">
                <a:latin typeface="Cambria" panose="02040503050406030204" pitchFamily="18" charset="0"/>
              </a:rPr>
              <a:t/>
            </a:r>
            <a:br>
              <a:rPr lang="en-GB" sz="2800" dirty="0">
                <a:latin typeface="Cambria" panose="02040503050406030204" pitchFamily="18" charset="0"/>
              </a:rPr>
            </a:br>
            <a:r>
              <a:rPr lang="en-GB" sz="2800" b="1" dirty="0">
                <a:latin typeface="Cambria" panose="02040503050406030204" pitchFamily="18" charset="0"/>
              </a:rPr>
              <a:t>mracek.d@seznam.cz</a:t>
            </a:r>
            <a:r>
              <a:rPr lang="cs-CZ" sz="2800" b="1" dirty="0">
                <a:latin typeface="Times New Roman" panose="02020603050405020304" pitchFamily="18" charset="0"/>
              </a:rPr>
              <a:t/>
            </a:r>
            <a:br>
              <a:rPr lang="cs-CZ" sz="2800" b="1" dirty="0">
                <a:latin typeface="Times New Roman" panose="02020603050405020304" pitchFamily="18" charset="0"/>
              </a:rPr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1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7280</TotalTime>
  <Words>213</Words>
  <Application>Microsoft Office PowerPoint</Application>
  <PresentationFormat>Širokoúhlá obrazovka</PresentationFormat>
  <Paragraphs>77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Cambria</vt:lpstr>
      <vt:lpstr>Corbel</vt:lpstr>
      <vt:lpstr>Garamond</vt:lpstr>
      <vt:lpstr>msmincho</vt:lpstr>
      <vt:lpstr>Times New Roman</vt:lpstr>
      <vt:lpstr>Wingdings</vt:lpstr>
      <vt:lpstr>Organika</vt:lpstr>
      <vt:lpstr>Překladatelské kompetence  z pohledu translatologie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Děkuji za pozornost.   PhDr. David Mraček, Ph.D.    Ústav translatologie FF UK Hybernská 3, Praha 1, 110 00  mracek.d@seznam.cz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překladu</dc:title>
  <dc:creator>DAVID</dc:creator>
  <cp:lastModifiedBy>David Mraček</cp:lastModifiedBy>
  <cp:revision>326</cp:revision>
  <cp:lastPrinted>2017-02-08T23:42:01Z</cp:lastPrinted>
  <dcterms:created xsi:type="dcterms:W3CDTF">2013-11-30T12:34:37Z</dcterms:created>
  <dcterms:modified xsi:type="dcterms:W3CDTF">2017-11-01T23:22:44Z</dcterms:modified>
  <cp:contentStatus/>
</cp:coreProperties>
</file>