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8192" autoAdjust="0"/>
  </p:normalViewPr>
  <p:slideViewPr>
    <p:cSldViewPr snapToGrid="0">
      <p:cViewPr>
        <p:scale>
          <a:sx n="56" d="100"/>
          <a:sy n="56" d="100"/>
        </p:scale>
        <p:origin x="-6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54234-BAB7-4F31-8287-760BC1B0FE89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0D565-F27E-4BF4-A498-DADF53D2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D565-F27E-4BF4-A498-DADF53D283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58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D565-F27E-4BF4-A498-DADF53D283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6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D565-F27E-4BF4-A498-DADF53D283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21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680CE0-2D25-4AA6-9B5A-1E542C3F0FF1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55650"/>
            <a:ext cx="6627812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37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A9CC92-3825-4155-870A-177F7724F20C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55650"/>
            <a:ext cx="6627812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70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A392-8B80-402A-B452-1D9B866BC19D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55650"/>
            <a:ext cx="6627812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33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B9452-7A8B-4D97-9A2C-0CCB442B453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0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DBC68-290C-4017-84DD-FE83FCA581C0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55650"/>
            <a:ext cx="6627812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49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BAE84-DAC7-4E47-BED3-2E4D890EAEC2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55650"/>
            <a:ext cx="6627812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42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ED2E7-C271-4EC4-ADFA-8D36BE83E729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55650"/>
            <a:ext cx="6627812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4"/>
            <a:ext cx="5408930" cy="4375742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764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98DCA-C938-440A-AE93-168F4F2EF2AC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55650"/>
            <a:ext cx="6627812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4"/>
            <a:ext cx="5408930" cy="4375742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7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B9452-7A8B-4D97-9A2C-0CCB442B453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6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D2876C-246D-407A-AC24-DFA9E2181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8579A83-5C6B-41CB-8FFC-922DD2B58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EF82262-F01B-491A-8CE8-39384CE1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8B49556-056B-4781-A366-E1977FC4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83759F1-B37A-4E40-AEEC-A6CECD5A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8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6A25ED-C89E-418D-960C-C82BC3A7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D97BCF3-CB68-491A-B66A-F56C4F68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FDCADCE-E8B0-4828-8DE4-0E383AA0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155E4CA-DDFF-456C-9329-76D68F2F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7C0EB0D-B1B2-4588-B272-E2E0F18B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1A666140-31B6-42FA-B761-D0CB8B117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F58ED0A-81B8-4878-AC76-2F917792B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B2A647B-D207-4E28-9342-959DDC2F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6FEDEC8-977E-4821-8AF6-78BA9C14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B0EAEA5-AC77-4ECF-8336-2272528F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7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D004C-5FF6-407A-9C3E-8A2FE4220B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3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5718-5BD2-4E2A-8CF8-99FA76A3AA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06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61A0-E8D3-4E0A-8519-7122F8E1F4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05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C2164-EF3C-4D6A-821A-1F250FD5F9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38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29453-9BFD-49E2-8406-C0C5DE01AD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84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45548-059E-41B3-89CF-37F430A8271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10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A7890-7215-461C-80B4-3D8753C9188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32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1A43D-7103-4090-87A0-B680D84E7DD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3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EB1D1D-8F83-4B46-9444-7E5E1CA9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06993A6-62C9-4BD1-845C-FA8A14C39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10B3B18-FB08-4D46-BED1-215F72FB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5B17360-EED0-487F-89A0-923D97FE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20BAEA3-EF1B-4400-B71F-C655DC17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0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6FEB0-ABCA-4890-833A-3F4E9FC5D4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533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5BD28-3B49-415A-AC6D-6CD4C26310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5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4BEF8-8557-4B0C-AA2B-533C786E092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04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0CF5A6-1125-4A36-BF40-53360B35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EB08B4B-207A-4F63-AFB5-37825DF75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2BCB46C-8033-4202-A3AF-6FA2B7E0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8A8F6CB-E34D-4148-80CD-B54604A8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2BE2314-8DE9-469F-A092-AEBF9CBB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96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570BE7-5E4A-4117-97B8-EFE7923B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5A0EBE3-792F-4B27-AD7D-24DB81CA2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506EFC9-498F-4692-9A8D-3763EC4A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27532FC-3AF9-47A2-B81D-F41F1738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6256A21-1F9C-4484-8FA3-E0E27210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FB99231-631D-41FE-B304-5020578A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410217-19BC-40A0-8FF1-62A75295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D245030-1F00-4D2E-B41E-EF51D357C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8DA14610-2F28-4423-9D9A-8FE9FD26D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F2EB043E-021A-4A90-B216-B1F3B4F12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92C9FF50-C2DE-4DB1-B694-941B28532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4DE5E57-0EB3-4FAA-9FF0-BC606E1C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CA8A33A9-FCA0-4C94-9144-F8C4FEE8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7806A67C-4DEF-4EEF-9775-CDAE91E1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C996E1-1E58-4159-A683-AA912749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EFE21C2-7976-46D0-A205-15B41FA2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B4651C3-1372-440C-A9B5-33719B5E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003FBEA-DDF2-4F34-BA13-9B1BFA7C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E24C4FB5-3548-4242-BD4A-D39760B7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56D658EF-1704-4B7A-8AE1-7B13A397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4CB5040-9B0C-4CD3-A2E8-95E0DD75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0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EA1A7F-BCF0-4EBB-8E68-04C8CC51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C5C9E3C-1357-495A-BEAF-F0E18C6F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ED92EF6-408E-4232-B781-4A056F032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0377050-12DF-46A2-9D42-FDEF8353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F8F52AA-B3BA-4B8D-AE1F-D6E29E54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6508182-D2C0-41F8-8C2A-6080C3D9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7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A1B9B1-C8B8-41F2-8DA7-E69CDEDD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C578061-CFCB-42F4-866C-31C802472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EEC2D40F-4BC2-4C67-8014-27BEC7BE3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BBB687C-3C32-4117-BB41-181A2FF4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681FB29-90F1-4593-85DB-443F68C1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1BB68C6-DA1D-430E-854A-3582DA87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9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E4CAA1DD-C868-429D-B659-3B5E75FE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490AA61-146D-4B7E-823B-02CBE279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6FC49BB-7BB1-4FEE-B14F-3B1CBC3CC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DC5A-C2DD-426F-ABAD-E869E9628E24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7458002-9762-4770-972B-847E11A33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9EA4838-4577-4AC3-9AD9-AFD31706B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1E07-6385-4830-87E1-6021A328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0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75F5C8-F708-464B-8F1A-95B88791CC1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56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na_steffl@yahoo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ast.ec.europa.eu/358f9e7be09177c17d0d17ff73584307" TargetMode="External"/><Relationship Id="rId7" Type="http://schemas.openxmlformats.org/officeDocument/2006/relationships/hyperlink" Target="http://orcit.eu/" TargetMode="External"/><Relationship Id="rId2" Type="http://schemas.openxmlformats.org/officeDocument/2006/relationships/hyperlink" Target="https://www.youtube.com/watch?v=v0yyZ72eiKc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file:///C:\Users\Jean\Downloads\%3chttp:\interpreters.free.fr\consecnotes\notes.htm%3e" TargetMode="External"/><Relationship Id="rId5" Type="http://schemas.openxmlformats.org/officeDocument/2006/relationships/hyperlink" Target="https://lourdesderioja.com/" TargetMode="External"/><Relationship Id="rId4" Type="http://schemas.openxmlformats.org/officeDocument/2006/relationships/hyperlink" Target="https://webcast.ec.europa.eu/47e338b3c082945eff04de6d65915ade-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hyperlink" Target="file:///E:\Jana\Traductions%20Janette\prednaska%20Revnice%5b1%5d.odp\l%20%22" TargetMode="Externa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Konsekutivní tlumočení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Úvod do tlumočnické notace</a:t>
            </a:r>
          </a:p>
          <a:p>
            <a:r>
              <a:rPr lang="cs-CZ" dirty="0">
                <a:solidFill>
                  <a:schemeClr val="tx1"/>
                </a:solidFill>
              </a:rPr>
              <a:t>Mgr. Jana </a:t>
            </a:r>
            <a:r>
              <a:rPr lang="cs-CZ" dirty="0" err="1">
                <a:solidFill>
                  <a:schemeClr val="tx1"/>
                </a:solidFill>
              </a:rPr>
              <a:t>Šteffl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err="1">
                <a:solidFill>
                  <a:schemeClr val="tx1"/>
                </a:solidFill>
              </a:rPr>
              <a:t>Ústav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translatologie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58855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8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3050"/>
            <a:ext cx="8229600" cy="1144588"/>
          </a:xfrm>
        </p:spPr>
        <p:txBody>
          <a:bodyPr vert="horz" lIns="91440" tIns="38808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B84747"/>
                </a:solidFill>
              </a:rPr>
              <a:t>Tlumočnický zápis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604963"/>
            <a:ext cx="8229600" cy="4525962"/>
          </a:xfrm>
        </p:spPr>
        <p:txBody>
          <a:bodyPr/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LG</a:t>
            </a:r>
          </a:p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		</a:t>
            </a:r>
          </a:p>
        </p:txBody>
      </p:sp>
      <p:sp>
        <p:nvSpPr>
          <p:cNvPr id="29700" name="Vývojový diagram: sloučení 5"/>
          <p:cNvSpPr>
            <a:spLocks noChangeArrowheads="1"/>
          </p:cNvSpPr>
          <p:nvPr/>
        </p:nvSpPr>
        <p:spPr bwMode="auto">
          <a:xfrm>
            <a:off x="3503713" y="2276873"/>
            <a:ext cx="215925" cy="359519"/>
          </a:xfrm>
          <a:prstGeom prst="flowChartMerg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701" name="TextovéPole 10"/>
          <p:cNvSpPr txBox="1">
            <a:spLocks noChangeArrowheads="1"/>
          </p:cNvSpPr>
          <p:nvPr/>
        </p:nvSpPr>
        <p:spPr bwMode="auto">
          <a:xfrm>
            <a:off x="4079876" y="2420939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>
                <a:solidFill>
                  <a:prstClr val="black"/>
                </a:solidFill>
                <a:latin typeface="Arial" charset="0"/>
              </a:rPr>
              <a:t>C</a:t>
            </a:r>
            <a:r>
              <a:rPr lang="cs-CZ" sz="2400" b="1" baseline="30000" dirty="0" err="1">
                <a:solidFill>
                  <a:prstClr val="black"/>
                </a:solidFill>
                <a:latin typeface="Arial" charset="0"/>
              </a:rPr>
              <a:t>f</a:t>
            </a:r>
            <a:endParaRPr lang="cs-CZ" sz="2400" b="1" baseline="300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9702" name="Přímá spojovací čára 15"/>
          <p:cNvCxnSpPr>
            <a:cxnSpLocks noChangeShapeType="1"/>
          </p:cNvCxnSpPr>
          <p:nvPr/>
        </p:nvCxnSpPr>
        <p:spPr bwMode="auto">
          <a:xfrm>
            <a:off x="3503712" y="2636912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3" name="Veselý obličej 16"/>
          <p:cNvSpPr>
            <a:spLocks noChangeArrowheads="1"/>
          </p:cNvSpPr>
          <p:nvPr/>
        </p:nvSpPr>
        <p:spPr bwMode="auto">
          <a:xfrm>
            <a:off x="3215680" y="2060849"/>
            <a:ext cx="215900" cy="433387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9704" name="Přímá spojovací čára 18"/>
          <p:cNvCxnSpPr>
            <a:cxnSpLocks noChangeShapeType="1"/>
          </p:cNvCxnSpPr>
          <p:nvPr/>
        </p:nvCxnSpPr>
        <p:spPr bwMode="auto">
          <a:xfrm>
            <a:off x="3935414" y="2852738"/>
            <a:ext cx="1368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6" y="3068639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6" name="Přímá spojovací šipka 23"/>
          <p:cNvCxnSpPr>
            <a:cxnSpLocks noChangeShapeType="1"/>
          </p:cNvCxnSpPr>
          <p:nvPr/>
        </p:nvCxnSpPr>
        <p:spPr bwMode="auto">
          <a:xfrm>
            <a:off x="5735639" y="3213100"/>
            <a:ext cx="288925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7" name="TextovéPole 24"/>
          <p:cNvSpPr txBox="1">
            <a:spLocks noChangeArrowheads="1"/>
          </p:cNvSpPr>
          <p:nvPr/>
        </p:nvSpPr>
        <p:spPr bwMode="auto">
          <a:xfrm>
            <a:off x="6167439" y="2852739"/>
            <a:ext cx="433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>
                <a:solidFill>
                  <a:prstClr val="black"/>
                </a:solidFill>
                <a:latin typeface="Arial" charset="0"/>
              </a:rPr>
              <a:t>“</a:t>
            </a:r>
          </a:p>
        </p:txBody>
      </p:sp>
      <p:cxnSp>
        <p:nvCxnSpPr>
          <p:cNvPr id="29708" name="Přímá spojovací čára 26"/>
          <p:cNvCxnSpPr>
            <a:cxnSpLocks noChangeShapeType="1"/>
          </p:cNvCxnSpPr>
          <p:nvPr/>
        </p:nvCxnSpPr>
        <p:spPr bwMode="auto">
          <a:xfrm rot="5400000">
            <a:off x="5880894" y="4509294"/>
            <a:ext cx="18716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9" name="Přímá spojovací čára 28"/>
          <p:cNvCxnSpPr>
            <a:cxnSpLocks noChangeShapeType="1"/>
          </p:cNvCxnSpPr>
          <p:nvPr/>
        </p:nvCxnSpPr>
        <p:spPr bwMode="auto">
          <a:xfrm flipV="1">
            <a:off x="6816726" y="3500439"/>
            <a:ext cx="358775" cy="73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0" name="Elipsa 29"/>
          <p:cNvSpPr>
            <a:spLocks noChangeArrowheads="1"/>
          </p:cNvSpPr>
          <p:nvPr/>
        </p:nvSpPr>
        <p:spPr bwMode="auto">
          <a:xfrm>
            <a:off x="7464425" y="3429000"/>
            <a:ext cx="71438" cy="71438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9711" name="Přímá spojovací čára 32"/>
          <p:cNvCxnSpPr>
            <a:cxnSpLocks noChangeShapeType="1"/>
          </p:cNvCxnSpPr>
          <p:nvPr/>
        </p:nvCxnSpPr>
        <p:spPr bwMode="auto">
          <a:xfrm rot="16200000" flipH="1">
            <a:off x="7319963" y="3140076"/>
            <a:ext cx="215900" cy="73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97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3" y="2997201"/>
            <a:ext cx="476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13" name="Přímá spojovací čára 35"/>
          <p:cNvCxnSpPr>
            <a:cxnSpLocks noChangeShapeType="1"/>
          </p:cNvCxnSpPr>
          <p:nvPr/>
        </p:nvCxnSpPr>
        <p:spPr bwMode="auto">
          <a:xfrm>
            <a:off x="6816726" y="4149725"/>
            <a:ext cx="358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4" name="Slunce 36"/>
          <p:cNvSpPr>
            <a:spLocks noChangeArrowheads="1"/>
          </p:cNvSpPr>
          <p:nvPr/>
        </p:nvSpPr>
        <p:spPr bwMode="auto">
          <a:xfrm>
            <a:off x="7464425" y="3860801"/>
            <a:ext cx="431800" cy="576263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9715" name="Přímá spojovací čára 38"/>
          <p:cNvCxnSpPr>
            <a:cxnSpLocks noChangeShapeType="1"/>
          </p:cNvCxnSpPr>
          <p:nvPr/>
        </p:nvCxnSpPr>
        <p:spPr bwMode="auto">
          <a:xfrm>
            <a:off x="6816726" y="4941888"/>
            <a:ext cx="358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6" name="Rovnoramenný trojúhelník 39"/>
          <p:cNvSpPr>
            <a:spLocks noChangeArrowheads="1"/>
          </p:cNvSpPr>
          <p:nvPr/>
        </p:nvSpPr>
        <p:spPr bwMode="auto">
          <a:xfrm>
            <a:off x="7464425" y="4724401"/>
            <a:ext cx="215900" cy="5048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9717" name="Přímá spojovací čára 41"/>
          <p:cNvCxnSpPr>
            <a:cxnSpLocks noChangeShapeType="1"/>
          </p:cNvCxnSpPr>
          <p:nvPr/>
        </p:nvCxnSpPr>
        <p:spPr bwMode="auto">
          <a:xfrm rot="16200000" flipH="1">
            <a:off x="7354888" y="4545013"/>
            <a:ext cx="433388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8" name="Přímá spojovací čára 43"/>
          <p:cNvCxnSpPr>
            <a:cxnSpLocks noChangeShapeType="1"/>
          </p:cNvCxnSpPr>
          <p:nvPr/>
        </p:nvCxnSpPr>
        <p:spPr bwMode="auto">
          <a:xfrm flipV="1">
            <a:off x="7391401" y="4581525"/>
            <a:ext cx="360363" cy="2873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9" name="Přímá spojovací čára 45"/>
          <p:cNvCxnSpPr>
            <a:cxnSpLocks noChangeShapeType="1"/>
          </p:cNvCxnSpPr>
          <p:nvPr/>
        </p:nvCxnSpPr>
        <p:spPr bwMode="auto">
          <a:xfrm>
            <a:off x="6816726" y="5445125"/>
            <a:ext cx="358775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20" name="TextovéPole 47"/>
          <p:cNvSpPr txBox="1">
            <a:spLocks noChangeArrowheads="1"/>
          </p:cNvSpPr>
          <p:nvPr/>
        </p:nvSpPr>
        <p:spPr bwMode="auto">
          <a:xfrm>
            <a:off x="7319964" y="5516563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uhlí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27077953-7121-4541-8AC5-CEEC3663C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24" y="497681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97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PRINCIPY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(CO?)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Převod myšlenky nikoli slov </a:t>
            </a:r>
          </a:p>
          <a:p>
            <a:pPr>
              <a:buNone/>
            </a:pPr>
            <a:endParaRPr lang="cs-CZ" dirty="0"/>
          </a:p>
          <a:p>
            <a:pPr lvl="1"/>
            <a:r>
              <a:rPr lang="cs-CZ" dirty="0"/>
              <a:t>Symboly   (koncept</a:t>
            </a:r>
            <a:r>
              <a:rPr lang="fr-FR" dirty="0"/>
              <a:t>y</a:t>
            </a:r>
            <a:r>
              <a:rPr lang="cs-CZ" dirty="0"/>
              <a:t>, úspora času) 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r>
              <a:rPr lang="cs-CZ" dirty="0"/>
              <a:t>              </a:t>
            </a:r>
            <a:r>
              <a:rPr lang="cs-CZ" i="1" dirty="0"/>
              <a:t>spát / nespavost / trpím nespavostí</a:t>
            </a:r>
          </a:p>
          <a:p>
            <a:pPr lvl="1">
              <a:buNone/>
            </a:pPr>
            <a:r>
              <a:rPr lang="cs-CZ" dirty="0"/>
              <a:t>				                VS.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r>
              <a:rPr lang="cs-CZ" dirty="0"/>
              <a:t>						           </a:t>
            </a:r>
          </a:p>
        </p:txBody>
      </p:sp>
      <p:sp>
        <p:nvSpPr>
          <p:cNvPr id="10" name="Elipsa 9"/>
          <p:cNvSpPr/>
          <p:nvPr/>
        </p:nvSpPr>
        <p:spPr>
          <a:xfrm>
            <a:off x="4511824" y="530120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5013176"/>
            <a:ext cx="504056" cy="3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a 12"/>
          <p:cNvSpPr/>
          <p:nvPr/>
        </p:nvSpPr>
        <p:spPr>
          <a:xfrm>
            <a:off x="6023992" y="5229200"/>
            <a:ext cx="360040" cy="3684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4941168"/>
            <a:ext cx="504056" cy="3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Přímá spojovací čára 15"/>
          <p:cNvCxnSpPr/>
          <p:nvPr/>
        </p:nvCxnSpPr>
        <p:spPr>
          <a:xfrm>
            <a:off x="5879976" y="5157192"/>
            <a:ext cx="720080" cy="4320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V="1">
            <a:off x="5807968" y="5085184"/>
            <a:ext cx="864096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8184232" y="5301208"/>
            <a:ext cx="296416" cy="3768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72" y="4941168"/>
            <a:ext cx="504056" cy="3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Přímá spojovací čára 22"/>
          <p:cNvCxnSpPr/>
          <p:nvPr/>
        </p:nvCxnSpPr>
        <p:spPr>
          <a:xfrm flipV="1">
            <a:off x="7896200" y="5157192"/>
            <a:ext cx="864096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8040216" y="5229200"/>
            <a:ext cx="720080" cy="4320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7536160" y="53012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charset="0"/>
              </a:rPr>
              <a:t>Já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4F8A17CE-1887-44CC-987E-D7FA568C5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72" y="5157192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6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b="1" dirty="0"/>
              <a:t>Names / figure </a:t>
            </a:r>
            <a:endParaRPr lang="cs-CZ" sz="2800" b="1" dirty="0"/>
          </a:p>
          <a:p>
            <a:pPr lvl="0"/>
            <a:endParaRPr lang="fr-FR" sz="2800" dirty="0"/>
          </a:p>
          <a:p>
            <a:pPr lvl="0"/>
            <a:r>
              <a:rPr lang="en-GB" sz="2800" b="1" dirty="0"/>
              <a:t>Links / conjunctions / structure (lists)</a:t>
            </a:r>
            <a:endParaRPr lang="cs-CZ" sz="2800" b="1" dirty="0"/>
          </a:p>
          <a:p>
            <a:pPr lvl="1"/>
            <a:r>
              <a:rPr lang="cs-CZ" sz="1800" b="1" i="1" dirty="0" err="1"/>
              <a:t>arrows</a:t>
            </a:r>
            <a:r>
              <a:rPr lang="cs-CZ" sz="1800" b="1" i="1" dirty="0"/>
              <a:t>,  </a:t>
            </a:r>
            <a:r>
              <a:rPr lang="cs-CZ" sz="1800" b="1" i="1" dirty="0" err="1"/>
              <a:t>bullet</a:t>
            </a:r>
            <a:r>
              <a:rPr lang="cs-CZ" sz="1800" b="1" i="1" dirty="0"/>
              <a:t> </a:t>
            </a:r>
            <a:r>
              <a:rPr lang="cs-CZ" sz="1800" b="1" i="1" dirty="0" err="1"/>
              <a:t>points</a:t>
            </a:r>
            <a:r>
              <a:rPr lang="cs-CZ" sz="1800" b="1" i="1" dirty="0"/>
              <a:t>, </a:t>
            </a:r>
            <a:r>
              <a:rPr lang="cs-CZ" sz="1800" b="1" i="1" dirty="0" err="1"/>
              <a:t>horizontal</a:t>
            </a:r>
            <a:r>
              <a:rPr lang="cs-CZ" sz="1800" b="1" i="1" dirty="0"/>
              <a:t> line</a:t>
            </a:r>
          </a:p>
          <a:p>
            <a:pPr marL="457200" lvl="1" indent="0">
              <a:buNone/>
            </a:pPr>
            <a:endParaRPr lang="cs-CZ" sz="1800" b="1" i="1" dirty="0"/>
          </a:p>
          <a:p>
            <a:pPr lvl="0"/>
            <a:r>
              <a:rPr lang="cs-CZ" sz="2800" b="1" dirty="0"/>
              <a:t>Verb </a:t>
            </a:r>
            <a:r>
              <a:rPr lang="cs-CZ" sz="2800" b="1" dirty="0" err="1"/>
              <a:t>tenses</a:t>
            </a:r>
            <a:r>
              <a:rPr lang="cs-CZ" sz="2800" b="1" dirty="0"/>
              <a:t> / modality</a:t>
            </a:r>
          </a:p>
          <a:p>
            <a:pPr lvl="0"/>
            <a:endParaRPr lang="fr-FR" sz="2800" dirty="0"/>
          </a:p>
          <a:p>
            <a:pPr lvl="0"/>
            <a:r>
              <a:rPr lang="en-GB" sz="2800" b="1" dirty="0"/>
              <a:t>Beginning and ending</a:t>
            </a:r>
            <a:endParaRPr lang="fr-FR" sz="28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PRINCIPY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(CO?)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049" y="5174296"/>
            <a:ext cx="1429515" cy="13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PRINCIPY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(JAK?)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ROZLOŽENÍ ZÁPISU</a:t>
            </a:r>
            <a:r>
              <a:rPr lang="fr-FR" b="1" dirty="0"/>
              <a:t> (</a:t>
            </a:r>
            <a:r>
              <a:rPr lang="fr-FR" b="1" dirty="0" err="1"/>
              <a:t>struktura</a:t>
            </a:r>
            <a:r>
              <a:rPr lang="fr-FR" b="1" dirty="0"/>
              <a:t> </a:t>
            </a:r>
            <a:r>
              <a:rPr lang="fr-FR" b="1" dirty="0" err="1"/>
              <a:t>projevu</a:t>
            </a:r>
            <a:r>
              <a:rPr lang="fr-FR" b="1" dirty="0"/>
              <a:t>)</a:t>
            </a:r>
            <a:endParaRPr lang="cs-CZ" b="1" dirty="0"/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sz="2000" dirty="0" err="1"/>
              <a:t>Diagonalita</a:t>
            </a: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Vertikalismus (výčty)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Oddělování logických celků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Levý pruh</a:t>
            </a:r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8FF9E76-9033-44DA-9540-525AAE9F3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904" y="513769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PRINCIPY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(JAK?)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Zkratky</a:t>
            </a:r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sz="2800" dirty="0"/>
              <a:t>souhlásky (</a:t>
            </a:r>
            <a:r>
              <a:rPr lang="cs-CZ" sz="2800" dirty="0" err="1"/>
              <a:t>prdx</a:t>
            </a:r>
            <a:r>
              <a:rPr lang="cs-CZ" sz="2800" dirty="0"/>
              <a:t>.,</a:t>
            </a:r>
            <a:r>
              <a:rPr lang="cs-CZ" sz="2800" dirty="0" err="1"/>
              <a:t>stx</a:t>
            </a:r>
            <a:r>
              <a:rPr lang="cs-CZ" sz="2800" dirty="0"/>
              <a:t>., </a:t>
            </a:r>
            <a:r>
              <a:rPr lang="cs-CZ" sz="2800" dirty="0" err="1"/>
              <a:t>soc</a:t>
            </a:r>
            <a:r>
              <a:rPr lang="cs-CZ" sz="2800" dirty="0"/>
              <a:t>.)</a:t>
            </a:r>
          </a:p>
          <a:p>
            <a:pPr>
              <a:buFontTx/>
              <a:buChar char="-"/>
            </a:pPr>
            <a:r>
              <a:rPr lang="cs-CZ" sz="2800" dirty="0"/>
              <a:t>běžné zkratky (ŽP, doc., ASAP, max.,USA, SSSR...)</a:t>
            </a:r>
          </a:p>
          <a:p>
            <a:pPr>
              <a:buFontTx/>
              <a:buChar char="-"/>
            </a:pPr>
            <a:r>
              <a:rPr lang="cs-CZ" sz="2800" dirty="0"/>
              <a:t>ex. Min. / min., </a:t>
            </a:r>
            <a:r>
              <a:rPr lang="cs-CZ" sz="2800" dirty="0" err="1"/>
              <a:t>pb</a:t>
            </a:r>
            <a:r>
              <a:rPr lang="cs-CZ" sz="2800" dirty="0"/>
              <a:t>., </a:t>
            </a:r>
            <a:r>
              <a:rPr lang="cs-CZ" sz="2800" dirty="0" err="1"/>
              <a:t>ciz.pol</a:t>
            </a:r>
            <a:r>
              <a:rPr lang="cs-CZ" sz="2800" dirty="0"/>
              <a:t>.           </a:t>
            </a:r>
            <a:endParaRPr lang="cs-CZ" sz="2800" baseline="30000" dirty="0"/>
          </a:p>
        </p:txBody>
      </p:sp>
      <p:sp>
        <p:nvSpPr>
          <p:cNvPr id="5" name="Obdélník 4"/>
          <p:cNvSpPr/>
          <p:nvPr/>
        </p:nvSpPr>
        <p:spPr>
          <a:xfrm>
            <a:off x="7104112" y="4365104"/>
            <a:ext cx="216024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7392144" y="4509121"/>
            <a:ext cx="72008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1" y="4077073"/>
            <a:ext cx="641217" cy="8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52345F2-E5AB-469A-A671-D21C8E98B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44" y="509197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PRINCIPY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(CO a JAK?)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Návaznosti – logická spojení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-spojky</a:t>
            </a:r>
          </a:p>
          <a:p>
            <a:pPr>
              <a:buNone/>
            </a:pPr>
            <a:r>
              <a:rPr lang="cs-CZ" dirty="0"/>
              <a:t>-šipky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84F08B0-1EF4-444E-8085-9693BD13A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44" y="509197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PRINCIPY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(JAK?)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Zdůraznění / zmírnění</a:t>
            </a:r>
          </a:p>
          <a:p>
            <a:pPr>
              <a:buNone/>
            </a:pPr>
            <a:r>
              <a:rPr lang="cs-CZ" dirty="0"/>
              <a:t>	- podtrhávání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Zápor</a:t>
            </a:r>
          </a:p>
          <a:p>
            <a:pPr>
              <a:buNone/>
            </a:pPr>
            <a:r>
              <a:rPr lang="cs-CZ" dirty="0"/>
              <a:t>  -škrtání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Stupňování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CF7EE55-E34A-460C-97A5-11FD72878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44" y="509197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/>
              <a:t>S</a:t>
            </a:r>
            <a:r>
              <a:rPr lang="cs-CZ" b="1" dirty="0" err="1"/>
              <a:t>ymboly</a:t>
            </a:r>
            <a:endParaRPr lang="cs-CZ" b="1" dirty="0"/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matematiky / fyzika / chemie</a:t>
            </a:r>
          </a:p>
          <a:p>
            <a:pPr>
              <a:buFontTx/>
              <a:buChar char="-"/>
            </a:pPr>
            <a:r>
              <a:rPr lang="cs-CZ" dirty="0"/>
              <a:t>zeměpisné, topografické značky</a:t>
            </a:r>
          </a:p>
          <a:p>
            <a:pPr>
              <a:buFontTx/>
              <a:buChar char="-"/>
            </a:pPr>
            <a:r>
              <a:rPr lang="cs-CZ" dirty="0"/>
              <a:t>řecká abeceda apod.</a:t>
            </a:r>
          </a:p>
          <a:p>
            <a:pPr>
              <a:buFontTx/>
              <a:buChar char="-"/>
            </a:pPr>
            <a:r>
              <a:rPr lang="cs-CZ" dirty="0"/>
              <a:t>běžné symboly</a:t>
            </a:r>
          </a:p>
          <a:p>
            <a:pPr>
              <a:buFontTx/>
              <a:buChar char="-"/>
            </a:pPr>
            <a:r>
              <a:rPr lang="cs-CZ" dirty="0"/>
              <a:t>obrázky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0C8603E-8553-4FD5-B5CE-F89CFC65A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44" y="509197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0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„Nabalování symbolů“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</a:t>
            </a:r>
            <a:r>
              <a:rPr lang="cs-CZ" dirty="0" err="1"/>
              <a:t>Af</a:t>
            </a:r>
            <a:r>
              <a:rPr lang="cs-CZ" dirty="0"/>
              <a:t>.                      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67608" y="2564904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719736" y="2564904"/>
            <a:ext cx="360040" cy="4404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3935760" y="278092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4871864" y="2564904"/>
            <a:ext cx="360040" cy="4404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5087888" y="278092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5015880" y="2375170"/>
            <a:ext cx="7200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Elipsa 19"/>
          <p:cNvSpPr/>
          <p:nvPr/>
        </p:nvSpPr>
        <p:spPr>
          <a:xfrm flipH="1" flipV="1">
            <a:off x="5159896" y="2375169"/>
            <a:ext cx="72007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096000" y="263691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>
            <a:off x="6384032" y="2852936"/>
            <a:ext cx="368424" cy="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/>
          <p:cNvSpPr/>
          <p:nvPr/>
        </p:nvSpPr>
        <p:spPr>
          <a:xfrm>
            <a:off x="6240016" y="2375169"/>
            <a:ext cx="7200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Elipsa 24"/>
          <p:cNvSpPr/>
          <p:nvPr/>
        </p:nvSpPr>
        <p:spPr>
          <a:xfrm flipH="1" flipV="1">
            <a:off x="6456041" y="2348881"/>
            <a:ext cx="45719" cy="72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Přímá spojovací čára 26"/>
          <p:cNvCxnSpPr/>
          <p:nvPr/>
        </p:nvCxnSpPr>
        <p:spPr>
          <a:xfrm>
            <a:off x="6096000" y="3212976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6096000" y="3284984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6096000" y="342900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a 32"/>
          <p:cNvSpPr/>
          <p:nvPr/>
        </p:nvSpPr>
        <p:spPr>
          <a:xfrm flipH="1">
            <a:off x="2567609" y="3789040"/>
            <a:ext cx="144015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Elipsa 33"/>
          <p:cNvSpPr/>
          <p:nvPr/>
        </p:nvSpPr>
        <p:spPr>
          <a:xfrm flipH="1">
            <a:off x="2783632" y="378904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" name="Přímá spojovací čára 35"/>
          <p:cNvCxnSpPr/>
          <p:nvPr/>
        </p:nvCxnSpPr>
        <p:spPr>
          <a:xfrm>
            <a:off x="2495600" y="450912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2495600" y="465313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>
            <a:off x="2495600" y="4797152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Šipka doprava 39"/>
          <p:cNvSpPr/>
          <p:nvPr/>
        </p:nvSpPr>
        <p:spPr>
          <a:xfrm>
            <a:off x="3215680" y="4077072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1" name="Zakřivená spojovací čára 50"/>
          <p:cNvCxnSpPr/>
          <p:nvPr/>
        </p:nvCxnSpPr>
        <p:spPr>
          <a:xfrm rot="16200000" flipH="1">
            <a:off x="3791744" y="4149080"/>
            <a:ext cx="360040" cy="36004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Zakřivená spojovací čára 54"/>
          <p:cNvCxnSpPr/>
          <p:nvPr/>
        </p:nvCxnSpPr>
        <p:spPr>
          <a:xfrm rot="16200000" flipH="1">
            <a:off x="3971764" y="4113076"/>
            <a:ext cx="360040" cy="2880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Zakřivená spojovací čára 58"/>
          <p:cNvCxnSpPr/>
          <p:nvPr/>
        </p:nvCxnSpPr>
        <p:spPr>
          <a:xfrm rot="16200000" flipH="1">
            <a:off x="4079776" y="4077072"/>
            <a:ext cx="360040" cy="21602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Šipka doprava 61"/>
          <p:cNvSpPr/>
          <p:nvPr/>
        </p:nvSpPr>
        <p:spPr>
          <a:xfrm>
            <a:off x="4583832" y="4293096"/>
            <a:ext cx="720080" cy="2160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5519936" y="4077072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black"/>
                </a:solidFill>
                <a:latin typeface="Calibri"/>
              </a:rPr>
              <a:t>EU/$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xmlns="" id="{06A204F5-06A7-4403-9415-48646CAD8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44" y="509197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7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1.</a:t>
            </a:r>
          </a:p>
        </p:txBody>
      </p:sp>
      <p:pic>
        <p:nvPicPr>
          <p:cNvPr id="4098" name="Picture 2" descr="C:\Users\jean\Pictures\2014-03-10 Zapis KT 1.str\Zapis KT 1.str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50196" y="1600201"/>
            <a:ext cx="3291609" cy="4525963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EF33176-6248-484D-9BEC-34070D735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44" y="509197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93C9D5-48B2-44C8-A936-6183A28B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240"/>
            <a:ext cx="9144000" cy="5052060"/>
          </a:xfrm>
        </p:spPr>
        <p:txBody>
          <a:bodyPr>
            <a:normAutofit fontScale="90000"/>
          </a:bodyPr>
          <a:lstStyle/>
          <a:p>
            <a:r>
              <a:rPr lang="fr-FR" sz="2400" i="1" dirty="0"/>
              <a:t/>
            </a:r>
            <a:br>
              <a:rPr lang="fr-FR" sz="2400" i="1" dirty="0"/>
            </a:br>
            <a:r>
              <a:rPr lang="fr-FR" sz="2400" i="1" dirty="0"/>
              <a:t/>
            </a:r>
            <a:br>
              <a:rPr lang="fr-FR" sz="2400" i="1" dirty="0"/>
            </a:br>
            <a:r>
              <a:rPr lang="fr-FR" sz="2400" i="1" dirty="0"/>
              <a:t/>
            </a:r>
            <a:br>
              <a:rPr lang="fr-FR" sz="2400" i="1" dirty="0"/>
            </a:br>
            <a:r>
              <a:rPr lang="fr-FR" sz="2400" i="1" dirty="0"/>
              <a:t/>
            </a:r>
            <a:br>
              <a:rPr lang="fr-FR" sz="2400" i="1" dirty="0"/>
            </a:br>
            <a:r>
              <a:rPr lang="fr-FR" sz="2400" i="1" dirty="0"/>
              <a:t/>
            </a:r>
            <a:br>
              <a:rPr lang="fr-FR" sz="2400" i="1" dirty="0"/>
            </a:br>
            <a:r>
              <a:rPr lang="fr-FR" sz="2400" i="1" dirty="0"/>
              <a:t/>
            </a:r>
            <a:br>
              <a:rPr lang="fr-FR" sz="2400" i="1" dirty="0"/>
            </a:br>
            <a:r>
              <a:rPr lang="fr-FR" sz="2400" i="1" dirty="0"/>
              <a:t/>
            </a:r>
            <a:br>
              <a:rPr lang="fr-FR" sz="2400" i="1" dirty="0"/>
            </a:br>
            <a:r>
              <a:rPr lang="cs-CZ" sz="2400" i="1" dirty="0"/>
              <a:t/>
            </a:r>
            <a:br>
              <a:rPr lang="cs-CZ" sz="2400" i="1" dirty="0"/>
            </a:br>
            <a:r>
              <a:rPr lang="cs-CZ" sz="2400" i="1" dirty="0"/>
              <a:t/>
            </a:r>
            <a:br>
              <a:rPr lang="cs-CZ" sz="2400" i="1" dirty="0"/>
            </a:br>
            <a:r>
              <a:rPr lang="cs-CZ" sz="2400" i="1" dirty="0"/>
              <a:t>Tato prezentace je pracovní podkladový dokument pro tlumočnické semináře, jejichž nedílnou součástí je doprovodný ústní výklad profesionální školitele. Bez tohoto výkladu je prezentace neúplná  a nelze ji použít k žádným účelům, s výjimkou osobního užití zmíněného níže.</a:t>
            </a:r>
            <a:br>
              <a:rPr lang="cs-CZ" sz="2400" i="1" dirty="0"/>
            </a:br>
            <a:r>
              <a:rPr lang="cs-CZ" sz="2400" i="1" dirty="0"/>
              <a:t/>
            </a:r>
            <a:br>
              <a:rPr lang="cs-CZ" sz="2400" i="1" dirty="0"/>
            </a:br>
            <a:r>
              <a:rPr lang="cs-CZ" sz="2400" i="1" dirty="0"/>
              <a:t> Prezentace je autorským dílem a nesmí být žádným způsobem sdílena, šířena či </a:t>
            </a:r>
            <a:r>
              <a:rPr lang="fr-FR" sz="2400" i="1" dirty="0" err="1"/>
              <a:t>jinak</a:t>
            </a:r>
            <a:r>
              <a:rPr lang="fr-FR" sz="2400" i="1" dirty="0"/>
              <a:t> </a:t>
            </a:r>
            <a:r>
              <a:rPr lang="fr-FR" sz="2400" i="1" dirty="0" err="1"/>
              <a:t>poskytována</a:t>
            </a:r>
            <a:r>
              <a:rPr lang="fr-FR" sz="2400" i="1" dirty="0"/>
              <a:t> </a:t>
            </a:r>
            <a:r>
              <a:rPr lang="cs-CZ" sz="2400" i="1" dirty="0"/>
              <a:t>třetím osobám, ani s ní nesmí být jinak nakládáno, s výjimkou striktně osobních potřeb účastníků semináře. </a:t>
            </a:r>
            <a:br>
              <a:rPr lang="cs-CZ" sz="2400" i="1" dirty="0"/>
            </a:br>
            <a:r>
              <a:rPr lang="cs-CZ" sz="2400" i="1" dirty="0"/>
              <a:t/>
            </a:r>
            <a:br>
              <a:rPr lang="cs-CZ" sz="2400" i="1" dirty="0"/>
            </a:br>
            <a:r>
              <a:rPr lang="cs-CZ" sz="2400" i="1" dirty="0"/>
              <a:t>Autorka prezentace tímto  žádá čtenáře, aby ji informovali o jakýchkoli nesrovnalostech (formálních i obsahových) na emailové adrese </a:t>
            </a:r>
            <a:r>
              <a:rPr lang="cs-CZ" sz="2400" i="1" dirty="0">
                <a:hlinkClick r:id="rId3"/>
              </a:rPr>
              <a:t>jana_steffl@yahoo.fr</a:t>
            </a:r>
            <a:r>
              <a:rPr lang="cs-CZ" sz="2400" i="1" dirty="0"/>
              <a:t>. Za tyto případné nesrovnalosti se autorka omlouvá. </a:t>
            </a:r>
            <a:br>
              <a:rPr lang="cs-CZ" sz="2400" i="1" dirty="0"/>
            </a:br>
            <a:r>
              <a:rPr lang="cs-CZ" sz="2400" i="1" dirty="0"/>
              <a:t/>
            </a:r>
            <a:br>
              <a:rPr lang="cs-CZ" sz="2400" i="1" dirty="0"/>
            </a:br>
            <a:r>
              <a:rPr lang="cs-CZ" sz="2400" i="1" dirty="0"/>
              <a:t>V případě dotazů ohledně obsahu na autorku můžete rovněž obrátit na výše zmíněné adrese.</a:t>
            </a:r>
          </a:p>
        </p:txBody>
      </p:sp>
    </p:spTree>
    <p:extLst>
      <p:ext uri="{BB962C8B-B14F-4D97-AF65-F5344CB8AC3E}">
        <p14:creationId xmlns:p14="http://schemas.microsoft.com/office/powerpoint/2010/main" val="267948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5122" name="Picture 2" descr="C:\Users\jean\Pictures\2013-12-20 LGBT str.4\LGBT str.4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1268760"/>
            <a:ext cx="4392488" cy="4608512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6A9715F-033D-4C95-85A1-AFAFF542D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44" y="509197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6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 </a:t>
            </a:r>
            <a:r>
              <a:rPr lang="cs-CZ" sz="2400" dirty="0"/>
              <a:t>(autentické)</a:t>
            </a:r>
          </a:p>
        </p:txBody>
      </p:sp>
      <p:pic>
        <p:nvPicPr>
          <p:cNvPr id="6146" name="Picture 2" descr="C:\Users\jean\Pictures\2014-04-18 Notace 1\Notace 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412777"/>
            <a:ext cx="3290672" cy="4525963"/>
          </a:xfrm>
          <a:prstGeom prst="rect">
            <a:avLst/>
          </a:prstGeom>
          <a:noFill/>
        </p:spPr>
      </p:pic>
      <p:pic>
        <p:nvPicPr>
          <p:cNvPr id="6147" name="Picture 3" descr="C:\Users\jean\Pictures\2014-04-18 notace 2\notace 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1412776"/>
            <a:ext cx="3168352" cy="4032448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7D52C66-2D3A-4573-BF5E-313FA1145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44" y="5091973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5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5C269C-C5DB-4FD0-AD68-77056789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zajímavé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632CD93-99E7-419A-BC28-72A18D24A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https://www.youtube.com/watch?v=v0yyZ72eiKc</a:t>
            </a:r>
            <a:r>
              <a:rPr lang="en-GB" dirty="0"/>
              <a:t> - Dick Fleming, former EU Commission interpreter and interpreter trainer. (YouTube, 10 mins)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https://webcast.ec.europa.eu/358f9e7be09177c17d0d17ff73584307</a:t>
            </a:r>
            <a:r>
              <a:rPr lang="en-US" dirty="0"/>
              <a:t> -Neil Munro from the English Unit at SCIC. (SCIC Train, 13 mins)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https://webcast.ec.europa.eu/47e338b3c082945eff04de6d65915ade-</a:t>
            </a:r>
            <a:r>
              <a:rPr lang="en-US" dirty="0"/>
              <a:t> Claude Durand, then-head of the Multilingualism Unit at SCIC. (SCIC Train, 17 mins [Pt1], 20 mins [Pt2])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A Word In Your Ear - https://lourdesderioja.com/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u="sng" dirty="0">
                <a:hlinkClick r:id="rId6" tooltip="82ffa979-3937-4c66-b6ca-cf44128447aa"/>
              </a:rPr>
              <a:t>interpreters.free.fr</a:t>
            </a:r>
            <a:endParaRPr lang="fr-FR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http://orcit.eu/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řada</a:t>
            </a:r>
            <a:r>
              <a:rPr lang="en-US" dirty="0"/>
              <a:t> </a:t>
            </a:r>
            <a:r>
              <a:rPr lang="en-US" dirty="0" err="1"/>
              <a:t>dalších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28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0000" tIns="82080" rIns="90000" bIns="4680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>
                <a:solidFill>
                  <a:srgbClr val="CC3300"/>
                </a:solidFill>
              </a:rPr>
              <a:t>Hlavní zásady tlumočnické práce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0972800" cy="4546600"/>
          </a:xfrm>
        </p:spPr>
        <p:txBody>
          <a:bodyPr vert="horz" lIns="90000" tIns="71495" rIns="90000" bIns="46800" rtlCol="0">
            <a:normAutofit lnSpcReduction="1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/>
              <a:t>Tlumočník dokonale ovládá oba pracovní jazyky, vyzná se v tématu (přípravné strategie),  je seznámen s komunikační situací, má veškeré tlumočnické kompetence a ovládá tlumočnické strategie.</a:t>
            </a:r>
            <a:endParaRPr lang="cs-CZ" dirty="0">
              <a:solidFill>
                <a:schemeClr val="tx1"/>
              </a:solidFill>
            </a:endParaRP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err="1"/>
              <a:t>Deverbalizace</a:t>
            </a:r>
            <a:r>
              <a:rPr lang="cs-CZ" sz="2800" dirty="0"/>
              <a:t> vyslechnuté informace.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/>
              <a:t>Chtěné zapomenutí jazykové formy .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/>
              <a:t>Přirozené přetlumočení smyslu informace do jazyka.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/>
              <a:t>Komunikace (mimojazyková).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b="1" dirty="0" err="1"/>
              <a:t>Dodoržování</a:t>
            </a:r>
            <a:r>
              <a:rPr lang="cs-CZ" sz="2800" b="1" dirty="0"/>
              <a:t> všech pravidel profese (deontologie, nastavení cen, profesionalismus), tak jak jsou stanoveny profesními organizacemi na vnitrostátní i mezinárodní úrovni (AIIC, JTP, ASKOT)</a:t>
            </a:r>
          </a:p>
          <a:p>
            <a:pPr marL="341313" indent="-341313"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E1584ED-27BD-4593-8EDA-3F4551BF2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24" y="5321808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79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0000" tIns="76788" rIns="90000" bIns="4680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 b="1" dirty="0">
                <a:solidFill>
                  <a:srgbClr val="CC3300"/>
                </a:solidFill>
              </a:rPr>
              <a:t>Co je </a:t>
            </a:r>
            <a:r>
              <a:rPr lang="fr-FR" sz="3400" b="1" dirty="0" err="1">
                <a:solidFill>
                  <a:srgbClr val="CC3300"/>
                </a:solidFill>
              </a:rPr>
              <a:t>tlumo</a:t>
            </a:r>
            <a:r>
              <a:rPr lang="cs-CZ" sz="3400" b="1" dirty="0" err="1">
                <a:solidFill>
                  <a:srgbClr val="CC3300"/>
                </a:solidFill>
              </a:rPr>
              <a:t>čení</a:t>
            </a:r>
            <a:r>
              <a:rPr lang="cs-CZ" sz="3400" b="1" dirty="0">
                <a:solidFill>
                  <a:srgbClr val="CC3300"/>
                </a:solidFill>
              </a:rPr>
              <a:t>?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0000" tIns="71495" rIns="90000" bIns="46800" rtlCol="0">
            <a:normAutofit/>
          </a:bodyPr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/>
              <a:t>Specifický druh zprostředkované mezikulturní a </a:t>
            </a:r>
            <a:r>
              <a:rPr lang="cs-CZ" sz="2800" dirty="0" err="1"/>
              <a:t>mezijazykové</a:t>
            </a:r>
            <a:r>
              <a:rPr lang="cs-CZ" sz="2800" dirty="0"/>
              <a:t> komunikace</a:t>
            </a:r>
          </a:p>
          <a:p>
            <a:pPr marL="341313" indent="-341313"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800" dirty="0"/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/>
              <a:t>Komplexní jev</a:t>
            </a:r>
            <a:r>
              <a:rPr lang="cs-CZ" sz="2800" dirty="0">
                <a:solidFill>
                  <a:srgbClr val="FF0000"/>
                </a:solidFill>
              </a:rPr>
              <a:t>  </a:t>
            </a:r>
            <a:r>
              <a:rPr lang="cs-CZ" sz="2800" dirty="0"/>
              <a:t>=</a:t>
            </a:r>
            <a:r>
              <a:rPr lang="en-US" sz="2800" dirty="0">
                <a:cs typeface="Arial" charset="0"/>
              </a:rPr>
              <a:t>&gt;</a:t>
            </a:r>
            <a:r>
              <a:rPr lang="cs-CZ" sz="2800" dirty="0">
                <a:cs typeface="Arial" charset="0"/>
              </a:rPr>
              <a:t> lingvistické </a:t>
            </a:r>
            <a:r>
              <a:rPr lang="en-US" sz="2800" dirty="0">
                <a:cs typeface="Arial" charset="0"/>
              </a:rPr>
              <a:t>+</a:t>
            </a:r>
            <a:r>
              <a:rPr lang="cs-CZ" sz="2800" dirty="0">
                <a:cs typeface="Arial" charset="0"/>
              </a:rPr>
              <a:t> extralingvistické faktory (kognitivní, psychologické, pragmatické, psycholingvistické, kulturní)</a:t>
            </a:r>
          </a:p>
          <a:p>
            <a:pPr marL="341313" indent="-341313"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800" dirty="0">
              <a:cs typeface="Arial" charset="0"/>
            </a:endParaRP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cs typeface="Arial" charset="0"/>
              </a:rPr>
              <a:t>Cíl – </a:t>
            </a:r>
            <a:r>
              <a:rPr lang="en-US" sz="2800" dirty="0" err="1">
                <a:cs typeface="Arial" charset="0"/>
              </a:rPr>
              <a:t>zajistit</a:t>
            </a:r>
            <a:r>
              <a:rPr lang="en-US" sz="2800" dirty="0">
                <a:cs typeface="Arial" charset="0"/>
              </a:rPr>
              <a:t> </a:t>
            </a:r>
            <a:r>
              <a:rPr lang="cs-CZ" sz="2800" dirty="0">
                <a:cs typeface="Arial" charset="0"/>
              </a:rPr>
              <a:t>úspěšnou komunikaci = zachovat záměr, sdělení a efekt</a:t>
            </a: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2644">
            <a:off x="8614849" y="274638"/>
            <a:ext cx="1607421" cy="1623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5D6D8F-7679-4121-A048-BF9FE3504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09" y="5661510"/>
            <a:ext cx="1191491" cy="11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07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CC3300"/>
                </a:solidFill>
              </a:rPr>
              <a:t/>
            </a:r>
            <a:br>
              <a:rPr lang="cs-CZ" sz="4000" b="1" dirty="0">
                <a:solidFill>
                  <a:srgbClr val="CC3300"/>
                </a:solidFill>
              </a:rPr>
            </a:br>
            <a:r>
              <a:rPr lang="cs-CZ" sz="4000" b="1" dirty="0">
                <a:solidFill>
                  <a:srgbClr val="CC3300"/>
                </a:solidFill>
              </a:rPr>
              <a:t>Konsekutivní tlumočení</a:t>
            </a:r>
            <a:br>
              <a:rPr lang="cs-CZ" sz="4000" b="1" dirty="0">
                <a:solidFill>
                  <a:srgbClr val="CC3300"/>
                </a:solidFill>
              </a:rPr>
            </a:br>
            <a:r>
              <a:rPr lang="cs-CZ" sz="4000" b="1" dirty="0">
                <a:solidFill>
                  <a:srgbClr val="CC3300"/>
                </a:solidFill>
              </a:rPr>
              <a:t>(následné tlumočení)</a:t>
            </a:r>
            <a:r>
              <a:rPr lang="fr-FR" sz="4000" b="1" dirty="0">
                <a:solidFill>
                  <a:srgbClr val="CC3300"/>
                </a:solidFill>
              </a:rPr>
              <a:t/>
            </a:r>
            <a:br>
              <a:rPr lang="fr-FR" sz="4000" b="1" dirty="0">
                <a:solidFill>
                  <a:srgbClr val="CC3300"/>
                </a:solidFill>
              </a:rPr>
            </a:br>
            <a:endParaRPr lang="fr-FR" sz="4000" b="1" dirty="0">
              <a:solidFill>
                <a:srgbClr val="CC33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r>
              <a:rPr lang="cs-CZ" sz="2000" b="1" dirty="0"/>
              <a:t>Vysoká </a:t>
            </a:r>
            <a:r>
              <a:rPr lang="cs-CZ" sz="2000" b="1" dirty="0" err="1"/>
              <a:t>konsekutiva</a:t>
            </a:r>
            <a:r>
              <a:rPr lang="cs-CZ" sz="2000" dirty="0"/>
              <a:t>: následné tlumočení delšího úseku proslovu (i několik minut), během něhož si tlumočník píše poznámky formou tlumočnického zápisu  (notace). Tlumočení následuje poté, co řečník přednese celý úsek.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b="1" dirty="0"/>
              <a:t>Běžná </a:t>
            </a:r>
            <a:r>
              <a:rPr lang="cs-CZ" sz="2000" b="1" dirty="0" err="1"/>
              <a:t>konsekutiva</a:t>
            </a:r>
            <a:r>
              <a:rPr lang="cs-CZ" sz="2000" b="1" dirty="0"/>
              <a:t> </a:t>
            </a:r>
            <a:r>
              <a:rPr lang="cs-CZ" sz="2000" dirty="0"/>
              <a:t>(liaison, doprovodné</a:t>
            </a:r>
            <a:r>
              <a:rPr lang="cs-CZ" sz="2000" b="1" dirty="0"/>
              <a:t>)</a:t>
            </a:r>
            <a:r>
              <a:rPr lang="cs-CZ" sz="2000" dirty="0"/>
              <a:t>: je rovněž tlumočení následné, ale nikoli konferenční. Na rozdíl od vysoké </a:t>
            </a:r>
            <a:r>
              <a:rPr lang="cs-CZ" sz="2000" dirty="0" err="1"/>
              <a:t>konsekutivy</a:t>
            </a:r>
            <a:r>
              <a:rPr lang="cs-CZ" sz="2000" dirty="0"/>
              <a:t> tlumočník nečeká, až řečník dokončí dlouhý myšlenkový úsek, a tlumočí po několika větách.</a:t>
            </a:r>
            <a:endParaRPr lang="fr-FR" sz="2000" dirty="0"/>
          </a:p>
          <a:p>
            <a:r>
              <a:rPr lang="fr-FR" sz="2000" b="1" dirty="0" err="1"/>
              <a:t>Soudní</a:t>
            </a:r>
            <a:r>
              <a:rPr lang="fr-FR" sz="2000" b="1" dirty="0"/>
              <a:t> </a:t>
            </a:r>
            <a:r>
              <a:rPr lang="fr-FR" sz="2000" b="1" dirty="0" err="1"/>
              <a:t>tlumočení</a:t>
            </a:r>
            <a:r>
              <a:rPr lang="cs-CZ" sz="2000" b="1" dirty="0"/>
              <a:t> </a:t>
            </a:r>
            <a:endParaRPr lang="fr-FR" sz="2000" b="1" dirty="0"/>
          </a:p>
          <a:p>
            <a:r>
              <a:rPr lang="fr-FR" sz="2000" b="1" dirty="0" err="1"/>
              <a:t>Komunitní</a:t>
            </a:r>
            <a:r>
              <a:rPr lang="fr-FR" sz="2000" b="1" dirty="0"/>
              <a:t> </a:t>
            </a:r>
            <a:r>
              <a:rPr lang="fr-FR" sz="2000" b="1" dirty="0" err="1"/>
              <a:t>tlumočení</a:t>
            </a:r>
            <a:endParaRPr lang="cs-CZ" b="1" dirty="0"/>
          </a:p>
          <a:p>
            <a:pPr>
              <a:lnSpc>
                <a:spcPct val="80000"/>
              </a:lnSpc>
              <a:buFontTx/>
              <a:buNone/>
            </a:pPr>
            <a:endParaRPr lang="cs-CZ" b="1" dirty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00FF00"/>
                </a:solidFill>
              </a:rPr>
              <a:t>Notace v obou případech</a:t>
            </a:r>
            <a:endParaRPr lang="fr-FR" sz="2400" b="1" dirty="0">
              <a:solidFill>
                <a:srgbClr val="00FF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EAEEA12-36F1-4488-8F71-62DF01E7F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780" y="5321808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8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31776"/>
            <a:ext cx="8229600" cy="1228725"/>
          </a:xfrm>
        </p:spPr>
        <p:txBody>
          <a:bodyPr vert="horz" lIns="90000" tIns="82080" rIns="90000" bIns="46800" rtlCol="0" anchor="ctr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b="1">
                <a:solidFill>
                  <a:srgbClr val="CC3300"/>
                </a:solidFill>
              </a:rPr>
              <a:t>Konsekutivní tlumočení</a:t>
            </a:r>
            <a:r>
              <a:rPr lang="fr-FR" sz="4000" b="1">
                <a:solidFill>
                  <a:srgbClr val="CC3300"/>
                </a:solidFill>
              </a:rPr>
              <a:t/>
            </a:r>
            <a:br>
              <a:rPr lang="fr-FR" sz="4000" b="1">
                <a:solidFill>
                  <a:srgbClr val="CC3300"/>
                </a:solidFill>
              </a:rPr>
            </a:br>
            <a:endParaRPr lang="fr-FR" sz="4000" b="1">
              <a:solidFill>
                <a:srgbClr val="CC3300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0000" tIns="147600" rIns="90000" bIns="46800" rtlCol="0">
            <a:normAutofit/>
          </a:bodyPr>
          <a:lstStyle/>
          <a:p>
            <a:pPr>
              <a:lnSpc>
                <a:spcPct val="75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b="1" dirty="0"/>
          </a:p>
          <a:p>
            <a:pPr>
              <a:lnSpc>
                <a:spcPct val="75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b="1" dirty="0">
                <a:solidFill>
                  <a:srgbClr val="00FF00"/>
                </a:solidFill>
              </a:rPr>
              <a:t> </a:t>
            </a:r>
          </a:p>
          <a:p>
            <a:pPr>
              <a:lnSpc>
                <a:spcPct val="75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 b="1" dirty="0">
              <a:solidFill>
                <a:srgbClr val="00FF00"/>
              </a:solidFill>
            </a:endParaRPr>
          </a:p>
          <a:p>
            <a:pPr>
              <a:lnSpc>
                <a:spcPct val="75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035" name="Text Box 3"/>
          <p:cNvSpPr txBox="1">
            <a:spLocks noChangeArrowheads="1"/>
          </p:cNvSpPr>
          <p:nvPr/>
        </p:nvSpPr>
        <p:spPr bwMode="auto">
          <a:xfrm>
            <a:off x="6007101" y="3924300"/>
            <a:ext cx="180975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6" name="Text Box 4"/>
          <p:cNvSpPr txBox="1">
            <a:spLocks noChangeArrowheads="1"/>
          </p:cNvSpPr>
          <p:nvPr/>
        </p:nvSpPr>
        <p:spPr bwMode="auto">
          <a:xfrm>
            <a:off x="6007101" y="3924300"/>
            <a:ext cx="180975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7" name="Text Box 5"/>
          <p:cNvSpPr txBox="1">
            <a:spLocks noChangeArrowheads="1"/>
          </p:cNvSpPr>
          <p:nvPr/>
        </p:nvSpPr>
        <p:spPr bwMode="auto">
          <a:xfrm>
            <a:off x="5876926" y="3967164"/>
            <a:ext cx="442913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5584" rIns="90000" bIns="45000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>
                <a:solidFill>
                  <a:srgbClr val="000000"/>
                </a:solidFill>
                <a:latin typeface="Arial" charset="0"/>
                <a:hlinkClick r:id="rId4"/>
              </a:rPr>
              <a:t>l "l "</a:t>
            </a:r>
          </a:p>
        </p:txBody>
      </p:sp>
      <p:sp>
        <p:nvSpPr>
          <p:cNvPr id="1038" name="Text Box 6"/>
          <p:cNvSpPr txBox="1">
            <a:spLocks noChangeArrowheads="1"/>
          </p:cNvSpPr>
          <p:nvPr/>
        </p:nvSpPr>
        <p:spPr bwMode="auto">
          <a:xfrm>
            <a:off x="5876926" y="3967164"/>
            <a:ext cx="442913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5584" rIns="90000" bIns="45000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>
                <a:solidFill>
                  <a:srgbClr val="000000"/>
                </a:solidFill>
                <a:latin typeface="Arial" charset="0"/>
                <a:hlinkClick r:id="rId4"/>
              </a:rPr>
              <a:t>l "l "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124450" y="2201863"/>
          <a:ext cx="2451100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5" imgW="1809360" imgH="1800000" progId="PBrush">
                  <p:embed/>
                </p:oleObj>
              </mc:Choice>
              <mc:Fallback>
                <p:oleObj r:id="rId5" imgW="1809360" imgH="1800000" progId="PBrush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2201863"/>
                        <a:ext cx="2451100" cy="283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5192713" y="3197226"/>
          <a:ext cx="18097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7" imgW="1809360" imgH="1800000" progId="PBrush">
                  <p:embed/>
                </p:oleObj>
              </mc:Choice>
              <mc:Fallback>
                <p:oleObj r:id="rId7" imgW="1809360" imgH="1800000" progId="PBrush">
                  <p:embed/>
                  <p:pic>
                    <p:nvPicPr>
                      <p:cNvPr id="10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3197226"/>
                        <a:ext cx="18097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5192713" y="3197226"/>
          <a:ext cx="18097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8" imgW="1809360" imgH="1800000" progId="PBrush">
                  <p:embed/>
                </p:oleObj>
              </mc:Choice>
              <mc:Fallback>
                <p:oleObj r:id="rId8" imgW="1809360" imgH="1800000" progId="PBrush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3197226"/>
                        <a:ext cx="18097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5192713" y="3197226"/>
          <a:ext cx="18097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9" imgW="1809360" imgH="1800000" progId="PBrush">
                  <p:embed/>
                </p:oleObj>
              </mc:Choice>
              <mc:Fallback>
                <p:oleObj r:id="rId9" imgW="1809360" imgH="1800000" progId="PBrush">
                  <p:embed/>
                  <p:pic>
                    <p:nvPicPr>
                      <p:cNvPr id="10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3197226"/>
                        <a:ext cx="18097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1"/>
          <p:cNvGraphicFramePr>
            <a:graphicFrameLocks noChangeAspect="1"/>
          </p:cNvGraphicFramePr>
          <p:nvPr/>
        </p:nvGraphicFramePr>
        <p:xfrm>
          <a:off x="5192713" y="3197226"/>
          <a:ext cx="18097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10" imgW="1809360" imgH="1800000" progId="PBrush">
                  <p:embed/>
                </p:oleObj>
              </mc:Choice>
              <mc:Fallback>
                <p:oleObj r:id="rId10" imgW="1809360" imgH="1800000" progId="PBrush">
                  <p:embed/>
                  <p:pic>
                    <p:nvPicPr>
                      <p:cNvPr id="10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3197226"/>
                        <a:ext cx="18097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2"/>
          <p:cNvGraphicFramePr>
            <a:graphicFrameLocks noChangeAspect="1"/>
          </p:cNvGraphicFramePr>
          <p:nvPr/>
        </p:nvGraphicFramePr>
        <p:xfrm>
          <a:off x="5192713" y="2709864"/>
          <a:ext cx="18097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11" imgW="1809360" imgH="1800000" progId="PBrush">
                  <p:embed/>
                </p:oleObj>
              </mc:Choice>
              <mc:Fallback>
                <p:oleObj r:id="rId11" imgW="1809360" imgH="1800000" progId="PBrush">
                  <p:embed/>
                  <p:pic>
                    <p:nvPicPr>
                      <p:cNvPr id="103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2709864"/>
                        <a:ext cx="18097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3"/>
          <p:cNvGraphicFramePr>
            <a:graphicFrameLocks noChangeAspect="1"/>
          </p:cNvGraphicFramePr>
          <p:nvPr/>
        </p:nvGraphicFramePr>
        <p:xfrm>
          <a:off x="5192713" y="2709864"/>
          <a:ext cx="18097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12" imgW="1809360" imgH="1800000" progId="PBrush">
                  <p:embed/>
                </p:oleObj>
              </mc:Choice>
              <mc:Fallback>
                <p:oleObj r:id="rId12" imgW="1809360" imgH="1800000" progId="PBrush">
                  <p:embed/>
                  <p:pic>
                    <p:nvPicPr>
                      <p:cNvPr id="103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2709864"/>
                        <a:ext cx="18097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3712" y="1412776"/>
            <a:ext cx="5232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4CF9DBC4-EB1E-485D-915E-4D26D0FAAB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48" y="5248206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34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400" b="1" dirty="0" err="1">
                <a:solidFill>
                  <a:srgbClr val="CC3300"/>
                </a:solidFill>
              </a:rPr>
              <a:t>Moderní</a:t>
            </a:r>
            <a:r>
              <a:rPr lang="fr-FR" sz="3400" b="1" dirty="0">
                <a:solidFill>
                  <a:srgbClr val="CC3300"/>
                </a:solidFill>
              </a:rPr>
              <a:t> historie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/>
              <a:t>Nejstarší</a:t>
            </a:r>
            <a:r>
              <a:rPr lang="fr-FR" sz="2400" dirty="0"/>
              <a:t> </a:t>
            </a:r>
            <a:r>
              <a:rPr lang="fr-FR" sz="2400" dirty="0" err="1"/>
              <a:t>profese</a:t>
            </a:r>
            <a:r>
              <a:rPr lang="fr-FR" sz="2400" dirty="0"/>
              <a:t>…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fr-FR" sz="2400" dirty="0" err="1"/>
              <a:t>Moderní</a:t>
            </a:r>
            <a:r>
              <a:rPr lang="fr-FR" sz="2400" dirty="0"/>
              <a:t> </a:t>
            </a:r>
            <a:r>
              <a:rPr lang="fr-FR" sz="2400" dirty="0" err="1"/>
              <a:t>profesionální</a:t>
            </a:r>
            <a:r>
              <a:rPr lang="fr-FR" sz="2400" dirty="0"/>
              <a:t> </a:t>
            </a:r>
            <a:r>
              <a:rPr lang="fr-FR" sz="2400" dirty="0" err="1"/>
              <a:t>tlumočení</a:t>
            </a:r>
            <a:r>
              <a:rPr lang="fr-FR" sz="2400" dirty="0"/>
              <a:t> – po 1. SV</a:t>
            </a:r>
            <a:endParaRPr lang="cs-CZ" sz="2400" dirty="0"/>
          </a:p>
          <a:p>
            <a:pPr lvl="1"/>
            <a:r>
              <a:rPr lang="cs-CZ" sz="2400" dirty="0"/>
              <a:t>1919 – </a:t>
            </a:r>
            <a:r>
              <a:rPr lang="fr-FR" sz="2400" dirty="0" err="1"/>
              <a:t>Pařížská</a:t>
            </a:r>
            <a:r>
              <a:rPr lang="fr-FR" sz="2400" dirty="0"/>
              <a:t> </a:t>
            </a:r>
            <a:r>
              <a:rPr lang="fr-FR" sz="2400" dirty="0" err="1"/>
              <a:t>mírová</a:t>
            </a:r>
            <a:r>
              <a:rPr lang="fr-FR" sz="2400" dirty="0"/>
              <a:t> </a:t>
            </a:r>
            <a:r>
              <a:rPr lang="fr-FR" sz="2400" dirty="0" err="1"/>
              <a:t>konference</a:t>
            </a:r>
            <a:endParaRPr lang="cs-CZ" sz="2400" dirty="0"/>
          </a:p>
          <a:p>
            <a:pPr lvl="1"/>
            <a:endParaRPr lang="cs-CZ" sz="2400" dirty="0"/>
          </a:p>
          <a:p>
            <a:r>
              <a:rPr lang="cs-CZ" sz="2400" dirty="0"/>
              <a:t>SI</a:t>
            </a:r>
            <a:r>
              <a:rPr lang="fr-FR" sz="2400" dirty="0"/>
              <a:t> – po 2. SV</a:t>
            </a:r>
            <a:endParaRPr lang="cs-CZ" sz="2400" dirty="0"/>
          </a:p>
          <a:p>
            <a:pPr>
              <a:buFontTx/>
              <a:buNone/>
            </a:pPr>
            <a:endParaRPr lang="cs-CZ" dirty="0">
              <a:solidFill>
                <a:srgbClr val="0033CC"/>
              </a:solidFill>
            </a:endParaRPr>
          </a:p>
          <a:p>
            <a:pPr>
              <a:buNone/>
            </a:pPr>
            <a:endParaRPr lang="cs-CZ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485" y="5455602"/>
            <a:ext cx="1429515" cy="13411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3705238"/>
            <a:ext cx="4302644" cy="21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3050"/>
            <a:ext cx="8229600" cy="1144588"/>
          </a:xfrm>
        </p:spPr>
        <p:txBody>
          <a:bodyPr vert="horz" lIns="91440" tIns="38808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B84747"/>
                </a:solidFill>
              </a:rPr>
              <a:t>Konsekutivní tlumočení - proces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2063750" y="1628775"/>
            <a:ext cx="8229600" cy="4960938"/>
          </a:xfrm>
        </p:spPr>
        <p:txBody>
          <a:bodyPr vert="horz" lIns="91440" tIns="0" rIns="91440" bIns="45720" rtlCol="0">
            <a:normAutofit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Poslech – analýza – porozumění</a:t>
            </a:r>
          </a:p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/>
              <a:t>      (poslech – porozumění – analýza – pochopení)</a:t>
            </a:r>
          </a:p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 dirty="0"/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Zápis (souběžně s P-A-P)</a:t>
            </a:r>
          </a:p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   </a:t>
            </a:r>
            <a:r>
              <a:rPr lang="cs-CZ" sz="1800" dirty="0"/>
              <a:t>(časový odstup – zápis až ve fázi pochopení)</a:t>
            </a:r>
          </a:p>
          <a:p>
            <a:pPr marL="341313" indent="-341313">
              <a:lnSpc>
                <a:spcPct val="187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Reformulace na základě zápisu</a:t>
            </a:r>
          </a:p>
          <a:p>
            <a:pPr marL="341313" indent="-341313">
              <a:lnSpc>
                <a:spcPct val="187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Zpětná kontrola výstupu</a:t>
            </a:r>
          </a:p>
        </p:txBody>
      </p:sp>
      <p:sp>
        <p:nvSpPr>
          <p:cNvPr id="26628" name="Obdélník 5"/>
          <p:cNvSpPr>
            <a:spLocks noChangeArrowheads="1"/>
          </p:cNvSpPr>
          <p:nvPr/>
        </p:nvSpPr>
        <p:spPr bwMode="auto">
          <a:xfrm>
            <a:off x="9120189" y="1916114"/>
            <a:ext cx="936625" cy="32416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charset="0"/>
              </a:rPr>
              <a:t>E</a:t>
            </a:r>
          </a:p>
        </p:txBody>
      </p:sp>
      <p:cxnSp>
        <p:nvCxnSpPr>
          <p:cNvPr id="26629" name="Přímá spojovací šipka 7"/>
          <p:cNvCxnSpPr>
            <a:cxnSpLocks noChangeShapeType="1"/>
          </p:cNvCxnSpPr>
          <p:nvPr/>
        </p:nvCxnSpPr>
        <p:spPr bwMode="auto">
          <a:xfrm rot="5400000">
            <a:off x="7212014" y="3465514"/>
            <a:ext cx="324008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0279263-1283-40A7-836F-B87BD2A4E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88" y="5157789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14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3050"/>
            <a:ext cx="8229600" cy="1144588"/>
          </a:xfrm>
        </p:spPr>
        <p:txBody>
          <a:bodyPr vert="horz" lIns="91440" tIns="38808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B84747"/>
                </a:solidFill>
              </a:rPr>
              <a:t>Proces KT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604963"/>
            <a:ext cx="8229600" cy="4525962"/>
          </a:xfrm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703388" y="5157193"/>
            <a:ext cx="2448396" cy="648072"/>
          </a:xfrm>
          <a:prstGeom prst="roundRect">
            <a:avLst>
              <a:gd name="adj" fmla="val 218"/>
            </a:avLst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64404" rIns="90000" bIns="45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Jazyková úroveň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- Projev ve výchozím jazyce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843588" y="2879726"/>
            <a:ext cx="1079500" cy="360363"/>
          </a:xfrm>
          <a:prstGeom prst="roundRect">
            <a:avLst>
              <a:gd name="adj" fmla="val 440"/>
            </a:avLst>
          </a:prstGeom>
          <a:solidFill>
            <a:srgbClr val="00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60876" rIns="90000" bIns="45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zápis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2244726" y="4005065"/>
            <a:ext cx="1979613" cy="864096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60876" rIns="90000" bIns="45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Poslech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2997200" y="3140969"/>
            <a:ext cx="2160588" cy="648072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60876" rIns="90000" bIns="45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Analýza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- porozumění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619626" y="2160588"/>
            <a:ext cx="3419475" cy="539750"/>
          </a:xfrm>
          <a:prstGeom prst="roundRect">
            <a:avLst>
              <a:gd name="adj" fmla="val 292"/>
            </a:avLst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60876" rIns="90000" bIns="45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Konceptuální úroveň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8112224" y="5229201"/>
            <a:ext cx="2555776" cy="576064"/>
          </a:xfrm>
          <a:prstGeom prst="roundRect">
            <a:avLst>
              <a:gd name="adj" fmla="val 218"/>
            </a:avLst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64404" rIns="90000" bIns="45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Jazyková úroveň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- tlumočení v cílovém jazyce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7643813" y="3284986"/>
            <a:ext cx="2197100" cy="720079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60876" rIns="90000" bIns="45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Reformulace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723314" y="4293096"/>
            <a:ext cx="1800225" cy="648072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60876" rIns="90000" bIns="45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Zpětná kontrola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663952" y="3861048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white"/>
                </a:solidFill>
                <a:latin typeface="Calibri"/>
              </a:rPr>
              <a:t>Paměť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A1A6DECD-ADFF-471B-A165-AA8201C39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48" y="5321808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42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652" grpId="0" animBg="1"/>
      <p:bldP spid="27652" grpId="1" animBg="1"/>
      <p:bldP spid="27653" grpId="0" animBg="1"/>
      <p:bldP spid="27653" grpId="1" animBg="1"/>
      <p:bldP spid="27654" grpId="0" animBg="1"/>
      <p:bldP spid="27654" grpId="1" animBg="1"/>
      <p:bldP spid="27655" grpId="0" animBg="1"/>
      <p:bldP spid="27655" grpId="1" animBg="1"/>
      <p:bldP spid="27656" grpId="0" animBg="1"/>
      <p:bldP spid="27656" grpId="1" animBg="1"/>
      <p:bldP spid="27657" grpId="0" animBg="1"/>
      <p:bldP spid="27657" grpId="1" animBg="1"/>
      <p:bldP spid="27658" grpId="0" animBg="1"/>
      <p:bldP spid="276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3050"/>
            <a:ext cx="8229600" cy="1144588"/>
          </a:xfrm>
        </p:spPr>
        <p:txBody>
          <a:bodyPr vert="horz" lIns="91440" tIns="38808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>
                <a:solidFill>
                  <a:srgbClr val="B84747"/>
                </a:solidFill>
              </a:rPr>
              <a:t>Tlumočnická notace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604963"/>
            <a:ext cx="8229600" cy="4525962"/>
          </a:xfrm>
        </p:spPr>
        <p:txBody>
          <a:bodyPr vert="horz" lIns="91440" tIns="0" rIns="91440" bIns="45720" rtlCol="0">
            <a:normAutofit lnSpcReduction="10000"/>
          </a:bodyPr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Specifický způsob zápisu </a:t>
            </a:r>
            <a:r>
              <a:rPr lang="cs-CZ" sz="2000" dirty="0"/>
              <a:t>(vs. těsnopis)</a:t>
            </a:r>
          </a:p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/>
              <a:t>	       - co si zapsat? – jména, čísla, myšlenky, logické návaznosti</a:t>
            </a:r>
          </a:p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 dirty="0"/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Paměť  </a:t>
            </a:r>
            <a:r>
              <a:rPr lang="cs-CZ" sz="2000" dirty="0"/>
              <a:t>(zápis je pomocný nástroj) 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 dirty="0"/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Nová specifická tlumočnická dovednost</a:t>
            </a:r>
          </a:p>
          <a:p>
            <a:pPr marL="341313" indent="-341313">
              <a:lnSpc>
                <a:spcPct val="187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Základní principy </a:t>
            </a:r>
            <a:r>
              <a:rPr lang="cs-CZ" sz="2000" dirty="0"/>
              <a:t>(struktura, symboly)</a:t>
            </a:r>
          </a:p>
          <a:p>
            <a:pPr marL="341313" indent="-341313">
              <a:lnSpc>
                <a:spcPct val="187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€ $  ! § Ʃ </a:t>
            </a:r>
            <a:r>
              <a:rPr lang="el-GR" dirty="0"/>
              <a:t>α</a:t>
            </a:r>
            <a:r>
              <a:rPr lang="cs-CZ" dirty="0"/>
              <a:t> </a:t>
            </a:r>
            <a:r>
              <a:rPr lang="cs-CZ" dirty="0">
                <a:latin typeface="Calibri"/>
              </a:rPr>
              <a:t>@ % </a:t>
            </a:r>
            <a:r>
              <a:rPr lang="el-GR" dirty="0">
                <a:latin typeface="Calibri"/>
              </a:rPr>
              <a:t>Ὼ</a:t>
            </a:r>
            <a:r>
              <a:rPr lang="cs-CZ" dirty="0"/>
              <a:t>   </a:t>
            </a:r>
            <a:r>
              <a:rPr lang="el-GR" dirty="0"/>
              <a:t>+</a:t>
            </a:r>
            <a:r>
              <a:rPr lang="cs-CZ" dirty="0"/>
              <a:t>   obrázky </a:t>
            </a:r>
            <a:r>
              <a:rPr lang="el-GR" dirty="0"/>
              <a:t>+</a:t>
            </a:r>
            <a:r>
              <a:rPr lang="cs-CZ" dirty="0"/>
              <a:t> zkratky </a:t>
            </a:r>
          </a:p>
          <a:p>
            <a:pPr marL="341313" indent="-341313">
              <a:lnSpc>
                <a:spcPct val="187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A4AA372-E88E-4760-B02E-77FF133D2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48" y="5321808"/>
            <a:ext cx="1444752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38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612</Words>
  <Application>Microsoft Office PowerPoint</Application>
  <PresentationFormat>Vlastní</PresentationFormat>
  <Paragraphs>184</Paragraphs>
  <Slides>23</Slides>
  <Notes>12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Motiv Office</vt:lpstr>
      <vt:lpstr>Motiv sady Office</vt:lpstr>
      <vt:lpstr>Konsekutivní tlumočení</vt:lpstr>
      <vt:lpstr>         Tato prezentace je pracovní podkladový dokument pro tlumočnické semináře, jejichž nedílnou součástí je doprovodný ústní výklad profesionální školitele. Bez tohoto výkladu je prezentace neúplná  a nelze ji použít k žádným účelům, s výjimkou osobního užití zmíněného níže.   Prezentace je autorským dílem a nesmí být žádným způsobem sdílena, šířena či jinak poskytována třetím osobám, ani s ní nesmí být jinak nakládáno, s výjimkou striktně osobních potřeb účastníků semináře.   Autorka prezentace tímto  žádá čtenáře, aby ji informovali o jakýchkoli nesrovnalostech (formálních i obsahových) na emailové adrese jana_steffl@yahoo.fr. Za tyto případné nesrovnalosti se autorka omlouvá.   V případě dotazů ohledně obsahu na autorku můžete rovněž obrátit na výše zmíněné adrese.</vt:lpstr>
      <vt:lpstr>Co je tlumočení?</vt:lpstr>
      <vt:lpstr> Konsekutivní tlumočení (následné tlumočení) </vt:lpstr>
      <vt:lpstr>Konsekutivní tlumočení </vt:lpstr>
      <vt:lpstr>Moderní historie</vt:lpstr>
      <vt:lpstr>Konsekutivní tlumočení - proces</vt:lpstr>
      <vt:lpstr>Proces KT</vt:lpstr>
      <vt:lpstr>Tlumočnická notace</vt:lpstr>
      <vt:lpstr>Tlumočnický zápis</vt:lpstr>
      <vt:lpstr>ZÁKLADNÍ PRINCIPY (CO?)</vt:lpstr>
      <vt:lpstr>ZÁKLADNÍ PRINCIPY (CO?)</vt:lpstr>
      <vt:lpstr>ZÁKLADNÍ PRINCIPY (JAK?)</vt:lpstr>
      <vt:lpstr>ZÁKLADNÍ PRINCIPY (JAK?)</vt:lpstr>
      <vt:lpstr>ZÁKLADNÍ PRINCIPY (CO a JAK?)</vt:lpstr>
      <vt:lpstr>ZÁKLADNÍ PRINCIPY (JAK?)</vt:lpstr>
      <vt:lpstr>ZÁKLADNÍ PRINCIPY</vt:lpstr>
      <vt:lpstr>ZÁKLADNÍ PRINCIPY</vt:lpstr>
      <vt:lpstr>PŘÍKLAD 1.</vt:lpstr>
      <vt:lpstr>PŘÍKLAD 2</vt:lpstr>
      <vt:lpstr>PŘÍKLAD 3 (autentické)</vt:lpstr>
      <vt:lpstr>Další zajímavé zdroje </vt:lpstr>
      <vt:lpstr>Hlavní zásady tlumočnické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Jean</dc:creator>
  <cp:lastModifiedBy>Petr</cp:lastModifiedBy>
  <cp:revision>4</cp:revision>
  <cp:lastPrinted>2017-07-20T08:50:43Z</cp:lastPrinted>
  <dcterms:created xsi:type="dcterms:W3CDTF">2017-06-28T09:20:49Z</dcterms:created>
  <dcterms:modified xsi:type="dcterms:W3CDTF">2017-07-20T08:52:18Z</dcterms:modified>
</cp:coreProperties>
</file>