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57" r:id="rId2"/>
    <p:sldId id="258" r:id="rId3"/>
    <p:sldId id="259" r:id="rId4"/>
    <p:sldId id="260" r:id="rId5"/>
    <p:sldId id="261" r:id="rId6"/>
    <p:sldId id="262" r:id="rId7"/>
    <p:sldId id="283"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89" autoAdjust="0"/>
  </p:normalViewPr>
  <p:slideViewPr>
    <p:cSldViewPr>
      <p:cViewPr varScale="1">
        <p:scale>
          <a:sx n="41" d="100"/>
          <a:sy n="41" d="100"/>
        </p:scale>
        <p:origin x="135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EAC546-06E0-41FA-9295-D02F911AB58B}" type="datetimeFigureOut">
              <a:rPr lang="cs-CZ" smtClean="0"/>
              <a:t>15.7.2017</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3C06E-5839-463A-A984-0F837890281B}" type="slidenum">
              <a:rPr lang="cs-CZ" smtClean="0"/>
              <a:t>‹#›</a:t>
            </a:fld>
            <a:endParaRPr lang="cs-CZ"/>
          </a:p>
        </p:txBody>
      </p:sp>
    </p:spTree>
    <p:extLst>
      <p:ext uri="{BB962C8B-B14F-4D97-AF65-F5344CB8AC3E}">
        <p14:creationId xmlns:p14="http://schemas.microsoft.com/office/powerpoint/2010/main" val="2184105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poznámky 2"/>
          <p:cNvSpPr>
            <a:spLocks noGrp="1"/>
          </p:cNvSpPr>
          <p:nvPr>
            <p:ph type="body" idx="1"/>
          </p:nvPr>
        </p:nvSpPr>
        <p:spPr>
          <a:xfrm>
            <a:off x="692696" y="755576"/>
            <a:ext cx="5486400" cy="6694512"/>
          </a:xfrm>
        </p:spPr>
        <p:txBody>
          <a:bodyPr>
            <a:normAutofit/>
          </a:bodyPr>
          <a:lstStyle/>
          <a:p>
            <a:endParaRPr lang="cs-CZ" baseline="0"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a:t>
            </a:fld>
            <a:endParaRPr lang="cs-CZ"/>
          </a:p>
        </p:txBody>
      </p:sp>
    </p:spTree>
    <p:extLst>
      <p:ext uri="{BB962C8B-B14F-4D97-AF65-F5344CB8AC3E}">
        <p14:creationId xmlns:p14="http://schemas.microsoft.com/office/powerpoint/2010/main" val="13824151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baseline="0" dirty="0" smtClean="0"/>
          </a:p>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10</a:t>
            </a:fld>
            <a:endParaRPr lang="cs-CZ"/>
          </a:p>
        </p:txBody>
      </p:sp>
    </p:spTree>
    <p:extLst>
      <p:ext uri="{BB962C8B-B14F-4D97-AF65-F5344CB8AC3E}">
        <p14:creationId xmlns:p14="http://schemas.microsoft.com/office/powerpoint/2010/main" val="1039864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844675" y="611188"/>
            <a:ext cx="2808288" cy="2106612"/>
          </a:xfrm>
        </p:spPr>
      </p:sp>
      <p:sp>
        <p:nvSpPr>
          <p:cNvPr id="3" name="Zástupný symbol pro poznámky 2"/>
          <p:cNvSpPr>
            <a:spLocks noGrp="1"/>
          </p:cNvSpPr>
          <p:nvPr>
            <p:ph type="body" idx="1"/>
          </p:nvPr>
        </p:nvSpPr>
        <p:spPr>
          <a:xfrm>
            <a:off x="764704" y="3131840"/>
            <a:ext cx="5486400" cy="4114800"/>
          </a:xfrm>
        </p:spPr>
        <p:txBody>
          <a:bodyPr>
            <a:normAutofit lnSpcReduction="10000"/>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11</a:t>
            </a:fld>
            <a:endParaRPr lang="cs-CZ"/>
          </a:p>
        </p:txBody>
      </p:sp>
    </p:spTree>
    <p:extLst>
      <p:ext uri="{BB962C8B-B14F-4D97-AF65-F5344CB8AC3E}">
        <p14:creationId xmlns:p14="http://schemas.microsoft.com/office/powerpoint/2010/main" val="17817531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916113" y="539750"/>
            <a:ext cx="2790825" cy="2092325"/>
          </a:xfrm>
        </p:spPr>
      </p:sp>
      <p:sp>
        <p:nvSpPr>
          <p:cNvPr id="3" name="Zástupný symbol pro poznámky 2"/>
          <p:cNvSpPr>
            <a:spLocks noGrp="1"/>
          </p:cNvSpPr>
          <p:nvPr>
            <p:ph type="body" idx="1"/>
          </p:nvPr>
        </p:nvSpPr>
        <p:spPr>
          <a:xfrm>
            <a:off x="685800" y="2987824"/>
            <a:ext cx="5486400" cy="5470376"/>
          </a:xfrm>
        </p:spPr>
        <p:txBody>
          <a:bodyPr>
            <a:normAutofit fontScale="77500" lnSpcReduction="20000"/>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12</a:t>
            </a:fld>
            <a:endParaRPr lang="cs-CZ"/>
          </a:p>
        </p:txBody>
      </p:sp>
    </p:spTree>
    <p:extLst>
      <p:ext uri="{BB962C8B-B14F-4D97-AF65-F5344CB8AC3E}">
        <p14:creationId xmlns:p14="http://schemas.microsoft.com/office/powerpoint/2010/main" val="3810037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13</a:t>
            </a:fld>
            <a:endParaRPr lang="cs-CZ"/>
          </a:p>
        </p:txBody>
      </p:sp>
    </p:spTree>
    <p:extLst>
      <p:ext uri="{BB962C8B-B14F-4D97-AF65-F5344CB8AC3E}">
        <p14:creationId xmlns:p14="http://schemas.microsoft.com/office/powerpoint/2010/main" val="836118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14</a:t>
            </a:fld>
            <a:endParaRPr lang="cs-CZ"/>
          </a:p>
        </p:txBody>
      </p:sp>
    </p:spTree>
    <p:extLst>
      <p:ext uri="{BB962C8B-B14F-4D97-AF65-F5344CB8AC3E}">
        <p14:creationId xmlns:p14="http://schemas.microsoft.com/office/powerpoint/2010/main" val="35582240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15</a:t>
            </a:fld>
            <a:endParaRPr lang="cs-CZ"/>
          </a:p>
        </p:txBody>
      </p:sp>
    </p:spTree>
    <p:extLst>
      <p:ext uri="{BB962C8B-B14F-4D97-AF65-F5344CB8AC3E}">
        <p14:creationId xmlns:p14="http://schemas.microsoft.com/office/powerpoint/2010/main" val="28564111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16</a:t>
            </a:fld>
            <a:endParaRPr lang="cs-CZ"/>
          </a:p>
        </p:txBody>
      </p:sp>
    </p:spTree>
    <p:extLst>
      <p:ext uri="{BB962C8B-B14F-4D97-AF65-F5344CB8AC3E}">
        <p14:creationId xmlns:p14="http://schemas.microsoft.com/office/powerpoint/2010/main" val="1608115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17</a:t>
            </a:fld>
            <a:endParaRPr lang="cs-CZ"/>
          </a:p>
        </p:txBody>
      </p:sp>
    </p:spTree>
    <p:extLst>
      <p:ext uri="{BB962C8B-B14F-4D97-AF65-F5344CB8AC3E}">
        <p14:creationId xmlns:p14="http://schemas.microsoft.com/office/powerpoint/2010/main" val="23819247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18</a:t>
            </a:fld>
            <a:endParaRPr lang="cs-CZ"/>
          </a:p>
        </p:txBody>
      </p:sp>
    </p:spTree>
    <p:extLst>
      <p:ext uri="{BB962C8B-B14F-4D97-AF65-F5344CB8AC3E}">
        <p14:creationId xmlns:p14="http://schemas.microsoft.com/office/powerpoint/2010/main" val="33457490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endParaRPr lang="cs-CZ" baseline="0"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19</a:t>
            </a:fld>
            <a:endParaRPr lang="cs-CZ"/>
          </a:p>
        </p:txBody>
      </p:sp>
    </p:spTree>
    <p:extLst>
      <p:ext uri="{BB962C8B-B14F-4D97-AF65-F5344CB8AC3E}">
        <p14:creationId xmlns:p14="http://schemas.microsoft.com/office/powerpoint/2010/main" val="97066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916113" y="468313"/>
            <a:ext cx="2646362" cy="1984375"/>
          </a:xfrm>
        </p:spPr>
      </p:sp>
      <p:sp>
        <p:nvSpPr>
          <p:cNvPr id="3" name="Zástupný symbol pro poznámky 2"/>
          <p:cNvSpPr>
            <a:spLocks noGrp="1"/>
          </p:cNvSpPr>
          <p:nvPr>
            <p:ph type="body" idx="1"/>
          </p:nvPr>
        </p:nvSpPr>
        <p:spPr>
          <a:xfrm>
            <a:off x="620688" y="2771800"/>
            <a:ext cx="5486400" cy="4114800"/>
          </a:xfrm>
        </p:spPr>
        <p:txBody>
          <a:bodyPr>
            <a:normAutofit/>
          </a:bodyPr>
          <a:lstStyle/>
          <a:p>
            <a:endParaRPr lang="cs-CZ"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a:t>
            </a:fld>
            <a:endParaRPr lang="cs-CZ"/>
          </a:p>
        </p:txBody>
      </p:sp>
    </p:spTree>
    <p:extLst>
      <p:ext uri="{BB962C8B-B14F-4D97-AF65-F5344CB8AC3E}">
        <p14:creationId xmlns:p14="http://schemas.microsoft.com/office/powerpoint/2010/main" val="41623501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baseline="0"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20</a:t>
            </a:fld>
            <a:endParaRPr lang="cs-CZ"/>
          </a:p>
        </p:txBody>
      </p:sp>
    </p:spTree>
    <p:extLst>
      <p:ext uri="{BB962C8B-B14F-4D97-AF65-F5344CB8AC3E}">
        <p14:creationId xmlns:p14="http://schemas.microsoft.com/office/powerpoint/2010/main" val="2353115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21</a:t>
            </a:fld>
            <a:endParaRPr lang="cs-CZ"/>
          </a:p>
        </p:txBody>
      </p:sp>
    </p:spTree>
    <p:extLst>
      <p:ext uri="{BB962C8B-B14F-4D97-AF65-F5344CB8AC3E}">
        <p14:creationId xmlns:p14="http://schemas.microsoft.com/office/powerpoint/2010/main" val="15821176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22</a:t>
            </a:fld>
            <a:endParaRPr lang="cs-CZ"/>
          </a:p>
        </p:txBody>
      </p:sp>
    </p:spTree>
    <p:extLst>
      <p:ext uri="{BB962C8B-B14F-4D97-AF65-F5344CB8AC3E}">
        <p14:creationId xmlns:p14="http://schemas.microsoft.com/office/powerpoint/2010/main" val="27057029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endParaRPr lang="cs-CZ" baseline="0"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23</a:t>
            </a:fld>
            <a:endParaRPr lang="cs-CZ"/>
          </a:p>
        </p:txBody>
      </p:sp>
    </p:spTree>
    <p:extLst>
      <p:ext uri="{BB962C8B-B14F-4D97-AF65-F5344CB8AC3E}">
        <p14:creationId xmlns:p14="http://schemas.microsoft.com/office/powerpoint/2010/main" val="34655120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20000"/>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24</a:t>
            </a:fld>
            <a:endParaRPr lang="cs-CZ"/>
          </a:p>
        </p:txBody>
      </p:sp>
    </p:spTree>
    <p:extLst>
      <p:ext uri="{BB962C8B-B14F-4D97-AF65-F5344CB8AC3E}">
        <p14:creationId xmlns:p14="http://schemas.microsoft.com/office/powerpoint/2010/main" val="2388842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25</a:t>
            </a:fld>
            <a:endParaRPr lang="cs-CZ"/>
          </a:p>
        </p:txBody>
      </p:sp>
    </p:spTree>
    <p:extLst>
      <p:ext uri="{BB962C8B-B14F-4D97-AF65-F5344CB8AC3E}">
        <p14:creationId xmlns:p14="http://schemas.microsoft.com/office/powerpoint/2010/main" val="30066145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26</a:t>
            </a:fld>
            <a:endParaRPr lang="cs-CZ"/>
          </a:p>
        </p:txBody>
      </p:sp>
    </p:spTree>
    <p:extLst>
      <p:ext uri="{BB962C8B-B14F-4D97-AF65-F5344CB8AC3E}">
        <p14:creationId xmlns:p14="http://schemas.microsoft.com/office/powerpoint/2010/main" val="21050707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27</a:t>
            </a:fld>
            <a:endParaRPr lang="cs-CZ"/>
          </a:p>
        </p:txBody>
      </p:sp>
    </p:spTree>
    <p:extLst>
      <p:ext uri="{BB962C8B-B14F-4D97-AF65-F5344CB8AC3E}">
        <p14:creationId xmlns:p14="http://schemas.microsoft.com/office/powerpoint/2010/main" val="2154569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844675" y="468313"/>
            <a:ext cx="3294063" cy="2470150"/>
          </a:xfrm>
        </p:spPr>
      </p:sp>
      <p:sp>
        <p:nvSpPr>
          <p:cNvPr id="3" name="Zástupný symbol pro poznámky 2"/>
          <p:cNvSpPr>
            <a:spLocks noGrp="1"/>
          </p:cNvSpPr>
          <p:nvPr>
            <p:ph type="body" idx="1"/>
          </p:nvPr>
        </p:nvSpPr>
        <p:spPr>
          <a:xfrm>
            <a:off x="685800" y="3275856"/>
            <a:ext cx="5486400" cy="5182344"/>
          </a:xfrm>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smtClean="0"/>
          </a:p>
          <a:p>
            <a:endParaRPr lang="cs-CZ" baseline="0" dirty="0" smtClean="0"/>
          </a:p>
          <a:p>
            <a:endParaRPr lang="cs-CZ" baseline="0" dirty="0" smtClean="0"/>
          </a:p>
          <a:p>
            <a:endParaRPr lang="cs-CZ"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3</a:t>
            </a:fld>
            <a:endParaRPr lang="cs-CZ"/>
          </a:p>
        </p:txBody>
      </p:sp>
    </p:spTree>
    <p:extLst>
      <p:ext uri="{BB962C8B-B14F-4D97-AF65-F5344CB8AC3E}">
        <p14:creationId xmlns:p14="http://schemas.microsoft.com/office/powerpoint/2010/main" val="3104520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4</a:t>
            </a:fld>
            <a:endParaRPr lang="cs-CZ"/>
          </a:p>
        </p:txBody>
      </p:sp>
    </p:spTree>
    <p:extLst>
      <p:ext uri="{BB962C8B-B14F-4D97-AF65-F5344CB8AC3E}">
        <p14:creationId xmlns:p14="http://schemas.microsoft.com/office/powerpoint/2010/main" val="2469921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b="0" baseline="0"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5</a:t>
            </a:fld>
            <a:endParaRPr lang="cs-CZ"/>
          </a:p>
        </p:txBody>
      </p:sp>
    </p:spTree>
    <p:extLst>
      <p:ext uri="{BB962C8B-B14F-4D97-AF65-F5344CB8AC3E}">
        <p14:creationId xmlns:p14="http://schemas.microsoft.com/office/powerpoint/2010/main" val="1656457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6</a:t>
            </a:fld>
            <a:endParaRPr lang="cs-CZ"/>
          </a:p>
        </p:txBody>
      </p:sp>
    </p:spTree>
    <p:extLst>
      <p:ext uri="{BB962C8B-B14F-4D97-AF65-F5344CB8AC3E}">
        <p14:creationId xmlns:p14="http://schemas.microsoft.com/office/powerpoint/2010/main" val="3319402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14C3C06E-5839-463A-A984-0F837890281B}" type="slidenum">
              <a:rPr lang="cs-CZ" smtClean="0"/>
              <a:t>7</a:t>
            </a:fld>
            <a:endParaRPr lang="cs-CZ"/>
          </a:p>
        </p:txBody>
      </p:sp>
    </p:spTree>
    <p:extLst>
      <p:ext uri="{BB962C8B-B14F-4D97-AF65-F5344CB8AC3E}">
        <p14:creationId xmlns:p14="http://schemas.microsoft.com/office/powerpoint/2010/main" val="3602620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baseline="0" dirty="0" smtClean="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8</a:t>
            </a:fld>
            <a:endParaRPr lang="cs-CZ"/>
          </a:p>
        </p:txBody>
      </p:sp>
    </p:spTree>
    <p:extLst>
      <p:ext uri="{BB962C8B-B14F-4D97-AF65-F5344CB8AC3E}">
        <p14:creationId xmlns:p14="http://schemas.microsoft.com/office/powerpoint/2010/main" val="488575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DB11520D-ACD0-4BCF-90FB-33565F604EDD}" type="slidenum">
              <a:rPr lang="cs-CZ" smtClean="0"/>
              <a:pPr/>
              <a:t>9</a:t>
            </a:fld>
            <a:endParaRPr lang="cs-CZ"/>
          </a:p>
        </p:txBody>
      </p:sp>
    </p:spTree>
    <p:extLst>
      <p:ext uri="{BB962C8B-B14F-4D97-AF65-F5344CB8AC3E}">
        <p14:creationId xmlns:p14="http://schemas.microsoft.com/office/powerpoint/2010/main" val="5711179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0" name="Pravoúhlý trojúhelní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Nadpis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grpSp>
        <p:nvGrpSpPr>
          <p:cNvPr id="2" name="Skupina 1"/>
          <p:cNvGrpSpPr/>
          <p:nvPr/>
        </p:nvGrpSpPr>
        <p:grpSpPr>
          <a:xfrm>
            <a:off x="-3765" y="4953000"/>
            <a:ext cx="9147765" cy="1912088"/>
            <a:chOff x="-3765" y="4832896"/>
            <a:chExt cx="9147765" cy="2032192"/>
          </a:xfrm>
        </p:grpSpPr>
        <p:sp>
          <p:nvSpPr>
            <p:cNvPr id="7" name="Volný tvar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Volný tvar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Volný tvar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Přímá spojovací čár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Zástupný symbol pro datum 29"/>
          <p:cNvSpPr>
            <a:spLocks noGrp="1"/>
          </p:cNvSpPr>
          <p:nvPr>
            <p:ph type="dt" sz="half" idx="10"/>
          </p:nvPr>
        </p:nvSpPr>
        <p:spPr/>
        <p:txBody>
          <a:bodyPr/>
          <a:lstStyle>
            <a:lvl1pPr>
              <a:defRPr>
                <a:solidFill>
                  <a:srgbClr val="FFFFFF"/>
                </a:solidFill>
              </a:defRPr>
            </a:lvl1pPr>
            <a:extLst/>
          </a:lstStyle>
          <a:p>
            <a:fld id="{0FA17303-F7C7-45A8-A030-38F653A6D4FD}" type="datetimeFigureOut">
              <a:rPr lang="cs-CZ" smtClean="0"/>
              <a:t>15.7.2017</a:t>
            </a:fld>
            <a:endParaRPr lang="cs-CZ"/>
          </a:p>
        </p:txBody>
      </p:sp>
      <p:sp>
        <p:nvSpPr>
          <p:cNvPr id="19" name="Zástupný symbol pro zápatí 18"/>
          <p:cNvSpPr>
            <a:spLocks noGrp="1"/>
          </p:cNvSpPr>
          <p:nvPr>
            <p:ph type="ftr" sz="quarter" idx="11"/>
          </p:nvPr>
        </p:nvSpPr>
        <p:spPr/>
        <p:txBody>
          <a:bodyPr/>
          <a:lstStyle>
            <a:lvl1pPr>
              <a:defRPr>
                <a:solidFill>
                  <a:schemeClr val="accent1">
                    <a:tint val="20000"/>
                  </a:schemeClr>
                </a:solidFill>
              </a:defRPr>
            </a:lvl1pPr>
            <a:extLst/>
          </a:lstStyle>
          <a:p>
            <a:endParaRPr lang="cs-CZ"/>
          </a:p>
        </p:txBody>
      </p:sp>
      <p:sp>
        <p:nvSpPr>
          <p:cNvPr id="27" name="Zástupný symbol pro číslo snímku 26"/>
          <p:cNvSpPr>
            <a:spLocks noGrp="1"/>
          </p:cNvSpPr>
          <p:nvPr>
            <p:ph type="sldNum" sz="quarter" idx="12"/>
          </p:nvPr>
        </p:nvSpPr>
        <p:spPr/>
        <p:txBody>
          <a:bodyPr/>
          <a:lstStyle>
            <a:lvl1pPr>
              <a:defRPr>
                <a:solidFill>
                  <a:srgbClr val="FFFFFF"/>
                </a:solidFill>
              </a:defRPr>
            </a:lvl1pPr>
            <a:extLst/>
          </a:lstStyle>
          <a:p>
            <a:fld id="{9E4ACC49-5174-4DD5-8E5E-1FD3774099AC}"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1481329"/>
            <a:ext cx="8229600" cy="4386071"/>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9E4ACC49-5174-4DD5-8E5E-1FD3774099AC}"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44013" y="274640"/>
            <a:ext cx="1777470" cy="5592761"/>
          </a:xfrm>
        </p:spPr>
        <p:txBody>
          <a:bodyPr vert="eaVert"/>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274641"/>
            <a:ext cx="6324600" cy="5592760"/>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9E4ACC49-5174-4DD5-8E5E-1FD3774099AC}"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9E4ACC49-5174-4DD5-8E5E-1FD3774099AC}" type="slidenum">
              <a:rPr lang="cs-CZ" smtClean="0"/>
              <a:t>‹#›</a:t>
            </a:fld>
            <a:endParaRPr lang="cs-CZ"/>
          </a:p>
        </p:txBody>
      </p:sp>
      <p:sp>
        <p:nvSpPr>
          <p:cNvPr id="7" name="Nadpis 6"/>
          <p:cNvSpPr>
            <a:spLocks noGrp="1"/>
          </p:cNvSpPr>
          <p:nvPr>
            <p:ph type="title"/>
          </p:nvPr>
        </p:nvSpPr>
        <p:spPr/>
        <p:txBody>
          <a:bodyPr rtlCol="0"/>
          <a:lstStyle>
            <a:extLst/>
          </a:lstStyle>
          <a:p>
            <a:r>
              <a:rPr kumimoji="0" lang="cs-CZ" smtClean="0"/>
              <a:t>Klepnutím lze upravit styl předlohy nadpisů.</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9E4ACC49-5174-4DD5-8E5E-1FD3774099AC}" type="slidenum">
              <a:rPr lang="cs-CZ" smtClean="0"/>
              <a:t>‹#›</a:t>
            </a:fld>
            <a:endParaRPr lang="cs-CZ"/>
          </a:p>
        </p:txBody>
      </p:sp>
      <p:sp>
        <p:nvSpPr>
          <p:cNvPr id="7" name="Dvojitá šipk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vojitá šipk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2">
        <a:schemeClr val="bg1"/>
      </p:bgRef>
    </p:bg>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6" name="Zástupný symbol pro zápatí 5"/>
          <p:cNvSpPr>
            <a:spLocks noGrp="1"/>
          </p:cNvSpPr>
          <p:nvPr>
            <p:ph type="ftr" sz="quarter" idx="11"/>
          </p:nvPr>
        </p:nvSpPr>
        <p:spPr/>
        <p:txBody>
          <a:bodyPr/>
          <a:lstStyle>
            <a:extLst/>
          </a:lstStyle>
          <a:p>
            <a:endParaRPr lang="cs-CZ"/>
          </a:p>
        </p:txBody>
      </p:sp>
      <p:sp>
        <p:nvSpPr>
          <p:cNvPr id="7" name="Zástupný symbol pro číslo snímku 6"/>
          <p:cNvSpPr>
            <a:spLocks noGrp="1"/>
          </p:cNvSpPr>
          <p:nvPr>
            <p:ph type="sldNum" sz="quarter" idx="12"/>
          </p:nvPr>
        </p:nvSpPr>
        <p:spPr/>
        <p:txBody>
          <a:bodyPr/>
          <a:lstStyle>
            <a:extLst/>
          </a:lstStyle>
          <a:p>
            <a:fld id="{9E4ACC49-5174-4DD5-8E5E-1FD3774099AC}" type="slidenum">
              <a:rPr lang="cs-CZ" smtClean="0"/>
              <a:t>‹#›</a:t>
            </a:fld>
            <a:endParaRPr lang="cs-CZ"/>
          </a:p>
        </p:txBody>
      </p:sp>
      <p:sp>
        <p:nvSpPr>
          <p:cNvPr id="8" name="Nadpis 7"/>
          <p:cNvSpPr>
            <a:spLocks noGrp="1"/>
          </p:cNvSpPr>
          <p:nvPr>
            <p:ph type="title"/>
          </p:nvPr>
        </p:nvSpPr>
        <p:spPr/>
        <p:txBody>
          <a:bodyPr rtlCol="0"/>
          <a:lstStyle>
            <a:extLst/>
          </a:lstStyle>
          <a:p>
            <a:r>
              <a:rPr kumimoji="0" lang="cs-CZ" smtClean="0"/>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29600" cy="1143000"/>
          </a:xfrm>
        </p:spPr>
        <p:txBody>
          <a:bodyPr anchor="ctr"/>
          <a:lstStyle>
            <a:lvl1pPr>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8" name="Zástupný symbol pro zápatí 7"/>
          <p:cNvSpPr>
            <a:spLocks noGrp="1"/>
          </p:cNvSpPr>
          <p:nvPr>
            <p:ph type="ftr" sz="quarter" idx="11"/>
          </p:nvPr>
        </p:nvSpPr>
        <p:spPr/>
        <p:txBody>
          <a:bodyPr/>
          <a:lstStyle>
            <a:extLst/>
          </a:lstStyle>
          <a:p>
            <a:endParaRPr lang="cs-CZ"/>
          </a:p>
        </p:txBody>
      </p:sp>
      <p:sp>
        <p:nvSpPr>
          <p:cNvPr id="9" name="Zástupný symbol pro číslo snímku 8"/>
          <p:cNvSpPr>
            <a:spLocks noGrp="1"/>
          </p:cNvSpPr>
          <p:nvPr>
            <p:ph type="sldNum" sz="quarter" idx="12"/>
          </p:nvPr>
        </p:nvSpPr>
        <p:spPr/>
        <p:txBody>
          <a:bodyPr/>
          <a:lstStyle>
            <a:extLst/>
          </a:lstStyle>
          <a:p>
            <a:fld id="{9E4ACC49-5174-4DD5-8E5E-1FD3774099AC}"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bg>
      <p:bgRef idx="1002">
        <a:schemeClr val="bg1"/>
      </p:bgRef>
    </p:bg>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4" name="Zástupný symbol pro zápatí 3"/>
          <p:cNvSpPr>
            <a:spLocks noGrp="1"/>
          </p:cNvSpPr>
          <p:nvPr>
            <p:ph type="ftr" sz="quarter" idx="11"/>
          </p:nvPr>
        </p:nvSpPr>
        <p:spPr/>
        <p:txBody>
          <a:bodyPr/>
          <a:lstStyle>
            <a:extLst/>
          </a:lstStyle>
          <a:p>
            <a:endParaRPr lang="cs-CZ"/>
          </a:p>
        </p:txBody>
      </p:sp>
      <p:sp>
        <p:nvSpPr>
          <p:cNvPr id="5" name="Zástupný symbol pro číslo snímku 4"/>
          <p:cNvSpPr>
            <a:spLocks noGrp="1"/>
          </p:cNvSpPr>
          <p:nvPr>
            <p:ph type="sldNum" sz="quarter" idx="12"/>
          </p:nvPr>
        </p:nvSpPr>
        <p:spPr/>
        <p:txBody>
          <a:bodyPr/>
          <a:lstStyle>
            <a:extLst/>
          </a:lstStyle>
          <a:p>
            <a:fld id="{9E4ACC49-5174-4DD5-8E5E-1FD3774099AC}" type="slidenum">
              <a:rPr lang="cs-CZ" smtClean="0"/>
              <a:t>‹#›</a:t>
            </a:fld>
            <a:endParaRPr lang="cs-CZ"/>
          </a:p>
        </p:txBody>
      </p:sp>
      <p:sp>
        <p:nvSpPr>
          <p:cNvPr id="6" name="Nadpis 5"/>
          <p:cNvSpPr>
            <a:spLocks noGrp="1"/>
          </p:cNvSpPr>
          <p:nvPr>
            <p:ph type="title"/>
          </p:nvPr>
        </p:nvSpPr>
        <p:spPr/>
        <p:txBody>
          <a:bodyPr rtlCol="0"/>
          <a:lstStyle>
            <a:extLst/>
          </a:lstStyle>
          <a:p>
            <a:r>
              <a:rPr kumimoji="0" lang="cs-CZ" smtClean="0"/>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extLst/>
          </a:lstStyle>
          <a:p>
            <a:fld id="{0FA17303-F7C7-45A8-A030-38F653A6D4FD}" type="datetimeFigureOut">
              <a:rPr lang="cs-CZ" smtClean="0"/>
              <a:t>15.7.2017</a:t>
            </a:fld>
            <a:endParaRPr lang="cs-CZ"/>
          </a:p>
        </p:txBody>
      </p:sp>
      <p:sp>
        <p:nvSpPr>
          <p:cNvPr id="3" name="Zástupný symbol pro zápatí 2"/>
          <p:cNvSpPr>
            <a:spLocks noGrp="1"/>
          </p:cNvSpPr>
          <p:nvPr>
            <p:ph type="ftr" sz="quarter" idx="11"/>
          </p:nvPr>
        </p:nvSpPr>
        <p:spPr/>
        <p:txBody>
          <a:bodyPr/>
          <a:lstStyle>
            <a:extLst/>
          </a:lstStyle>
          <a:p>
            <a:endParaRPr lang="cs-CZ"/>
          </a:p>
        </p:txBody>
      </p:sp>
      <p:sp>
        <p:nvSpPr>
          <p:cNvPr id="4" name="Zástupný symbol pro číslo snímku 3"/>
          <p:cNvSpPr>
            <a:spLocks noGrp="1"/>
          </p:cNvSpPr>
          <p:nvPr>
            <p:ph type="sldNum" sz="quarter" idx="12"/>
          </p:nvPr>
        </p:nvSpPr>
        <p:spPr/>
        <p:txBody>
          <a:bodyPr/>
          <a:lstStyle>
            <a:extLst/>
          </a:lstStyle>
          <a:p>
            <a:fld id="{9E4ACC49-5174-4DD5-8E5E-1FD3774099AC}"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a:xfrm>
            <a:off x="6727032" y="6407944"/>
            <a:ext cx="1920240" cy="365760"/>
          </a:xfrm>
        </p:spPr>
        <p:txBody>
          <a:bodyPr/>
          <a:lstStyle>
            <a:extLst/>
          </a:lstStyle>
          <a:p>
            <a:fld id="{0FA17303-F7C7-45A8-A030-38F653A6D4FD}" type="datetimeFigureOut">
              <a:rPr lang="cs-CZ" smtClean="0"/>
              <a:t>15.7.2017</a:t>
            </a:fld>
            <a:endParaRPr lang="cs-CZ"/>
          </a:p>
        </p:txBody>
      </p:sp>
      <p:sp>
        <p:nvSpPr>
          <p:cNvPr id="6" name="Zástupný symbol pro zápatí 5"/>
          <p:cNvSpPr>
            <a:spLocks noGrp="1"/>
          </p:cNvSpPr>
          <p:nvPr>
            <p:ph type="ftr" sz="quarter" idx="11"/>
          </p:nvPr>
        </p:nvSpPr>
        <p:spPr/>
        <p:txBody>
          <a:bodyPr/>
          <a:lstStyle>
            <a:extLst/>
          </a:lstStyle>
          <a:p>
            <a:endParaRPr lang="cs-CZ"/>
          </a:p>
        </p:txBody>
      </p:sp>
      <p:sp>
        <p:nvSpPr>
          <p:cNvPr id="7" name="Zástupný symbol pro číslo snímku 6"/>
          <p:cNvSpPr>
            <a:spLocks noGrp="1"/>
          </p:cNvSpPr>
          <p:nvPr>
            <p:ph type="sldNum" sz="quarter" idx="12"/>
          </p:nvPr>
        </p:nvSpPr>
        <p:spPr/>
        <p:txBody>
          <a:bodyPr/>
          <a:lstStyle>
            <a:extLst/>
          </a:lstStyle>
          <a:p>
            <a:fld id="{9E4ACC49-5174-4DD5-8E5E-1FD3774099AC}"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2">
        <a:schemeClr val="bg1"/>
      </p:bgRef>
    </p:bg>
    <p:spTree>
      <p:nvGrpSpPr>
        <p:cNvPr id="1" name=""/>
        <p:cNvGrpSpPr/>
        <p:nvPr/>
      </p:nvGrpSpPr>
      <p:grpSpPr>
        <a:xfrm>
          <a:off x="0" y="0"/>
          <a:ext cx="0" cy="0"/>
          <a:chOff x="0" y="0"/>
          <a:chExt cx="0" cy="0"/>
        </a:xfrm>
      </p:grpSpPr>
      <p:sp>
        <p:nvSpPr>
          <p:cNvPr id="4" name="Zástupný symbol pro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cs-CZ" smtClean="0"/>
              <a:t>Klepnutím lze upravit styly předlohy textu.</a:t>
            </a:r>
          </a:p>
        </p:txBody>
      </p:sp>
      <p:sp>
        <p:nvSpPr>
          <p:cNvPr id="3" name="Zástupný symbol pro obrázek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cs-CZ" smtClean="0"/>
              <a:t>Klepnutím na ikonu přidáte obrázek.</a:t>
            </a:r>
            <a:endParaRPr kumimoji="0" lang="en-US" dirty="0"/>
          </a:p>
        </p:txBody>
      </p:sp>
      <p:sp>
        <p:nvSpPr>
          <p:cNvPr id="5" name="Zástupný symbol pro datum 4"/>
          <p:cNvSpPr>
            <a:spLocks noGrp="1"/>
          </p:cNvSpPr>
          <p:nvPr>
            <p:ph type="dt" sz="half" idx="10"/>
          </p:nvPr>
        </p:nvSpPr>
        <p:spPr/>
        <p:txBody>
          <a:bodyPr/>
          <a:lstStyle>
            <a:lvl1pPr>
              <a:defRPr>
                <a:solidFill>
                  <a:schemeClr val="tx1"/>
                </a:solidFill>
              </a:defRPr>
            </a:lvl1pPr>
            <a:extLst/>
          </a:lstStyle>
          <a:p>
            <a:fld id="{0FA17303-F7C7-45A8-A030-38F653A6D4FD}" type="datetimeFigureOut">
              <a:rPr lang="cs-CZ" smtClean="0"/>
              <a:t>15.7.2017</a:t>
            </a:fld>
            <a:endParaRPr lang="cs-CZ"/>
          </a:p>
        </p:txBody>
      </p:sp>
      <p:sp>
        <p:nvSpPr>
          <p:cNvPr id="6" name="Zástupný symbol pro zápatí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cs-CZ"/>
          </a:p>
        </p:txBody>
      </p:sp>
      <p:sp>
        <p:nvSpPr>
          <p:cNvPr id="7" name="Zástupný symbol pro číslo snímku 6"/>
          <p:cNvSpPr>
            <a:spLocks noGrp="1"/>
          </p:cNvSpPr>
          <p:nvPr>
            <p:ph type="sldNum" sz="quarter" idx="12"/>
          </p:nvPr>
        </p:nvSpPr>
        <p:spPr/>
        <p:txBody>
          <a:bodyPr/>
          <a:lstStyle>
            <a:lvl1pPr>
              <a:defRPr>
                <a:solidFill>
                  <a:schemeClr val="tx1"/>
                </a:solidFill>
              </a:defRPr>
            </a:lvl1pPr>
            <a:extLst/>
          </a:lstStyle>
          <a:p>
            <a:fld id="{9E4ACC49-5174-4DD5-8E5E-1FD3774099AC}" type="slidenum">
              <a:rPr lang="cs-CZ" smtClean="0"/>
              <a:t>‹#›</a:t>
            </a:fld>
            <a:endParaRPr lang="cs-CZ"/>
          </a:p>
        </p:txBody>
      </p:sp>
      <p:sp>
        <p:nvSpPr>
          <p:cNvPr id="2" name="Nadpis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cs-CZ" smtClean="0"/>
              <a:t>Klepnutím lze upravit styl předlohy nadpisů.</a:t>
            </a:r>
            <a:endParaRPr kumimoji="0" lang="en-US"/>
          </a:p>
        </p:txBody>
      </p:sp>
      <p:sp>
        <p:nvSpPr>
          <p:cNvPr id="8" name="Volný tvar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Volný tvar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Pravoúhlý trojúhelník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Přímá spojovací čára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vojitá šipk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vojitá šipk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olný tvar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Volný tvar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Pravoúhlý trojúhelní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Přímá spojovací čár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Zástupný symbol pro nadpis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FA17303-F7C7-45A8-A030-38F653A6D4FD}" type="datetimeFigureOut">
              <a:rPr lang="cs-CZ" smtClean="0"/>
              <a:t>15.7.2017</a:t>
            </a:fld>
            <a:endParaRPr lang="cs-CZ"/>
          </a:p>
        </p:txBody>
      </p:sp>
      <p:sp>
        <p:nvSpPr>
          <p:cNvPr id="22" name="Zástupný symbol pro zápatí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cs-CZ"/>
          </a:p>
        </p:txBody>
      </p:sp>
      <p:sp>
        <p:nvSpPr>
          <p:cNvPr id="18" name="Zástupný symbol pro číslo snímk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E4ACC49-5174-4DD5-8E5E-1FD3774099AC}"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827584" y="908720"/>
            <a:ext cx="7772400" cy="1829761"/>
          </a:xfrm>
        </p:spPr>
        <p:txBody>
          <a:bodyPr>
            <a:normAutofit/>
          </a:bodyPr>
          <a:lstStyle/>
          <a:p>
            <a:pPr algn="ctr"/>
            <a:r>
              <a:rPr lang="cs-CZ" sz="5400" dirty="0" smtClean="0"/>
              <a:t>(Ne)etický </a:t>
            </a:r>
            <a:r>
              <a:rPr lang="cs-CZ" sz="5400" dirty="0" err="1" smtClean="0"/>
              <a:t>překladetel</a:t>
            </a:r>
            <a:endParaRPr lang="cs-CZ" sz="5400" dirty="0"/>
          </a:p>
        </p:txBody>
      </p:sp>
      <p:sp>
        <p:nvSpPr>
          <p:cNvPr id="3" name="Podnadpis 2"/>
          <p:cNvSpPr>
            <a:spLocks noGrp="1"/>
          </p:cNvSpPr>
          <p:nvPr>
            <p:ph type="subTitle" idx="1"/>
          </p:nvPr>
        </p:nvSpPr>
        <p:spPr/>
        <p:txBody>
          <a:bodyPr>
            <a:normAutofit/>
          </a:bodyPr>
          <a:lstStyle/>
          <a:p>
            <a:pPr algn="ctr"/>
            <a:r>
              <a:rPr lang="cs-CZ" sz="2800" dirty="0" smtClean="0"/>
              <a:t>aneb co se v etických kodexech nedozvíte</a:t>
            </a:r>
            <a:endParaRPr lang="cs-CZ" sz="2800" dirty="0"/>
          </a:p>
        </p:txBody>
      </p:sp>
      <p:sp>
        <p:nvSpPr>
          <p:cNvPr id="4" name="TextovéPole 3"/>
          <p:cNvSpPr txBox="1"/>
          <p:nvPr/>
        </p:nvSpPr>
        <p:spPr>
          <a:xfrm>
            <a:off x="395536" y="5733256"/>
            <a:ext cx="3302507" cy="523220"/>
          </a:xfrm>
          <a:prstGeom prst="rect">
            <a:avLst/>
          </a:prstGeom>
          <a:noFill/>
        </p:spPr>
        <p:txBody>
          <a:bodyPr wrap="none" rtlCol="0">
            <a:spAutoFit/>
          </a:bodyPr>
          <a:lstStyle/>
          <a:p>
            <a:r>
              <a:rPr lang="cs-CZ" sz="2800" dirty="0" smtClean="0"/>
              <a:t>Andrea </a:t>
            </a:r>
            <a:r>
              <a:rPr lang="cs-CZ" sz="2800" dirty="0" err="1" smtClean="0"/>
              <a:t>Šveřepová</a:t>
            </a:r>
            <a:endParaRPr lang="cs-CZ"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404664"/>
            <a:ext cx="8229600" cy="5602627"/>
          </a:xfrm>
        </p:spPr>
        <p:txBody>
          <a:bodyPr/>
          <a:lstStyle/>
          <a:p>
            <a:pPr>
              <a:lnSpc>
                <a:spcPct val="150000"/>
              </a:lnSpc>
              <a:buNone/>
            </a:pPr>
            <a:r>
              <a:rPr lang="cs-CZ" sz="2400" dirty="0" smtClean="0"/>
              <a:t>S  nakladatelstvím  máte  podepsanou smlouvu na překlad  populárně-naučné  historické  knihy. V polovině knihy zjistíte, že autor má rasistické narážky na </a:t>
            </a:r>
            <a:r>
              <a:rPr lang="cs-CZ" sz="2400" dirty="0" err="1" smtClean="0"/>
              <a:t>Afroameričany</a:t>
            </a:r>
            <a:r>
              <a:rPr lang="cs-CZ" sz="2400" dirty="0" smtClean="0"/>
              <a:t>. Co uděláte a proč? </a:t>
            </a:r>
          </a:p>
          <a:p>
            <a:endParaRPr lang="cs-CZ" b="1" dirty="0" smtClean="0"/>
          </a:p>
        </p:txBody>
      </p:sp>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7664" y="3068960"/>
            <a:ext cx="6012160" cy="2272597"/>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descr="35.png"/>
          <p:cNvPicPr>
            <a:picLocks noGrp="1" noChangeAspect="1"/>
          </p:cNvPicPr>
          <p:nvPr>
            <p:ph idx="1"/>
          </p:nvPr>
        </p:nvPicPr>
        <p:blipFill>
          <a:blip r:embed="rId3" cstate="print"/>
          <a:stretch>
            <a:fillRect/>
          </a:stretch>
        </p:blipFill>
        <p:spPr>
          <a:xfrm>
            <a:off x="683568" y="404664"/>
            <a:ext cx="7570157" cy="4982187"/>
          </a:xfrm>
          <a:prstGeom prst="rect">
            <a:avLst/>
          </a:prstGeom>
        </p:spPr>
      </p:pic>
    </p:spTree>
    <p:extLst>
      <p:ext uri="{BB962C8B-B14F-4D97-AF65-F5344CB8AC3E}">
        <p14:creationId xmlns:p14="http://schemas.microsoft.com/office/powerpoint/2010/main" val="2514714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Nedodržení klientem – neetické vůči </a:t>
            </a:r>
            <a:r>
              <a:rPr lang="cs-CZ" dirty="0" err="1" smtClean="0"/>
              <a:t>překl</a:t>
            </a:r>
            <a:r>
              <a:rPr lang="cs-CZ" dirty="0" smtClean="0"/>
              <a:t>.</a:t>
            </a:r>
          </a:p>
          <a:p>
            <a:r>
              <a:rPr lang="cs-CZ" dirty="0" smtClean="0"/>
              <a:t>Nedodržení překladatelem – neetické vůči kolegům</a:t>
            </a:r>
          </a:p>
          <a:p>
            <a:r>
              <a:rPr lang="cs-CZ" b="1" dirty="0" smtClean="0"/>
              <a:t>PROBLÉMY</a:t>
            </a:r>
            <a:r>
              <a:rPr lang="cs-CZ" dirty="0" smtClean="0"/>
              <a:t> – co jiné formy odměny?</a:t>
            </a:r>
          </a:p>
          <a:p>
            <a:pPr lvl="1"/>
            <a:r>
              <a:rPr lang="cs-CZ" dirty="0" smtClean="0"/>
              <a:t>Splatnost faktur</a:t>
            </a:r>
          </a:p>
          <a:p>
            <a:pPr lvl="1"/>
            <a:r>
              <a:rPr lang="cs-CZ" dirty="0" smtClean="0"/>
              <a:t>Kampaň „</a:t>
            </a:r>
            <a:r>
              <a:rPr lang="cs-CZ" dirty="0" err="1" smtClean="0"/>
              <a:t>name</a:t>
            </a:r>
            <a:r>
              <a:rPr lang="cs-CZ" dirty="0" smtClean="0"/>
              <a:t> </a:t>
            </a:r>
            <a:r>
              <a:rPr lang="cs-CZ" dirty="0" err="1" smtClean="0"/>
              <a:t>and</a:t>
            </a:r>
            <a:r>
              <a:rPr lang="cs-CZ" dirty="0" smtClean="0"/>
              <a:t> </a:t>
            </a:r>
            <a:r>
              <a:rPr lang="cs-CZ" dirty="0" err="1" smtClean="0"/>
              <a:t>shame</a:t>
            </a:r>
            <a:r>
              <a:rPr lang="cs-CZ" dirty="0" smtClean="0"/>
              <a:t>“</a:t>
            </a:r>
          </a:p>
          <a:p>
            <a:pPr lvl="1"/>
            <a:r>
              <a:rPr lang="cs-CZ" dirty="0" smtClean="0"/>
              <a:t>Zneužívání zkušebních překladů</a:t>
            </a:r>
          </a:p>
          <a:p>
            <a:endParaRPr lang="cs-CZ" dirty="0"/>
          </a:p>
        </p:txBody>
      </p:sp>
      <p:sp>
        <p:nvSpPr>
          <p:cNvPr id="3" name="Nadpis 2"/>
          <p:cNvSpPr>
            <a:spLocks noGrp="1"/>
          </p:cNvSpPr>
          <p:nvPr>
            <p:ph type="title"/>
          </p:nvPr>
        </p:nvSpPr>
        <p:spPr/>
        <p:txBody>
          <a:bodyPr/>
          <a:lstStyle/>
          <a:p>
            <a:r>
              <a:rPr lang="cs-CZ" dirty="0" smtClean="0"/>
              <a:t>Právo na spravedlivou odměnu</a:t>
            </a:r>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dirty="0" smtClean="0"/>
              <a:t>Vykonávat činnost podle nejlepšího vědomí a svědomí</a:t>
            </a:r>
          </a:p>
          <a:p>
            <a:r>
              <a:rPr lang="cs-CZ" dirty="0" smtClean="0"/>
              <a:t>Soustavné doplňování odborných znalostí</a:t>
            </a:r>
          </a:p>
          <a:p>
            <a:r>
              <a:rPr lang="cs-CZ" dirty="0" smtClean="0"/>
              <a:t>Odmítnout zakázku v případě nedostatečné kompetence</a:t>
            </a:r>
          </a:p>
          <a:p>
            <a:r>
              <a:rPr lang="cs-CZ" dirty="0" smtClean="0"/>
              <a:t>Překládat věrně a přesně</a:t>
            </a:r>
          </a:p>
          <a:p>
            <a:r>
              <a:rPr lang="cs-CZ" dirty="0" smtClean="0"/>
              <a:t>Nekrátit práva či důstojnost jiných osob</a:t>
            </a:r>
          </a:p>
          <a:p>
            <a:r>
              <a:rPr lang="cs-CZ" dirty="0" smtClean="0"/>
              <a:t>Mlčenlivost a nezneužívání informací</a:t>
            </a:r>
          </a:p>
          <a:p>
            <a:r>
              <a:rPr lang="cs-CZ" dirty="0" smtClean="0"/>
              <a:t>Nestrannost a neutralita</a:t>
            </a:r>
          </a:p>
          <a:p>
            <a:r>
              <a:rPr lang="cs-CZ" dirty="0" smtClean="0"/>
              <a:t>Profesní kolegialita</a:t>
            </a:r>
          </a:p>
          <a:p>
            <a:r>
              <a:rPr lang="cs-CZ" dirty="0" smtClean="0"/>
              <a:t>Nezprostředkovat zakázku bez vědomí klienta</a:t>
            </a:r>
            <a:endParaRPr lang="cs-CZ" dirty="0"/>
          </a:p>
        </p:txBody>
      </p:sp>
      <p:sp>
        <p:nvSpPr>
          <p:cNvPr id="3" name="Nadpis 2"/>
          <p:cNvSpPr>
            <a:spLocks noGrp="1"/>
          </p:cNvSpPr>
          <p:nvPr>
            <p:ph type="title"/>
          </p:nvPr>
        </p:nvSpPr>
        <p:spPr/>
        <p:txBody>
          <a:bodyPr/>
          <a:lstStyle/>
          <a:p>
            <a:r>
              <a:rPr lang="cs-CZ" dirty="0" smtClean="0"/>
              <a:t>Povinnosti překladatelů</a:t>
            </a:r>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755576" y="2348880"/>
            <a:ext cx="7488832" cy="2808312"/>
          </a:xfrm>
        </p:spPr>
        <p:txBody>
          <a:bodyPr>
            <a:normAutofit fontScale="90000"/>
          </a:bodyPr>
          <a:lstStyle/>
          <a:p>
            <a:r>
              <a:rPr lang="cs-CZ" sz="3600" dirty="0" smtClean="0"/>
              <a:t>Vykonávat činnost co nejlépe</a:t>
            </a:r>
            <a:br>
              <a:rPr lang="cs-CZ" sz="3600" dirty="0" smtClean="0"/>
            </a:br>
            <a:r>
              <a:rPr lang="cs-CZ" sz="3600" dirty="0" smtClean="0"/>
              <a:t/>
            </a:r>
            <a:br>
              <a:rPr lang="cs-CZ" sz="3600" dirty="0" smtClean="0"/>
            </a:br>
            <a:r>
              <a:rPr lang="cs-CZ" sz="3600" dirty="0" smtClean="0"/>
              <a:t>Soustavně si doplňovat odborné znalosti</a:t>
            </a:r>
            <a:br>
              <a:rPr lang="cs-CZ" sz="3600" dirty="0" smtClean="0"/>
            </a:br>
            <a:r>
              <a:rPr lang="cs-CZ" sz="3600" dirty="0" smtClean="0"/>
              <a:t/>
            </a:r>
            <a:br>
              <a:rPr lang="cs-CZ" sz="3600" dirty="0" smtClean="0"/>
            </a:br>
            <a:r>
              <a:rPr lang="cs-CZ" sz="3600" dirty="0" smtClean="0"/>
              <a:t>Odmítnout zakázku v případě nedostatečné kompetence</a:t>
            </a:r>
            <a:br>
              <a:rPr lang="cs-CZ" sz="3600" dirty="0" smtClean="0"/>
            </a:br>
            <a:r>
              <a:rPr lang="cs-CZ" sz="3600" dirty="0" smtClean="0"/>
              <a:t/>
            </a:r>
            <a:br>
              <a:rPr lang="cs-CZ" sz="3600" dirty="0" smtClean="0"/>
            </a:br>
            <a:r>
              <a:rPr lang="cs-CZ" sz="3600" dirty="0" smtClean="0"/>
              <a:t>Zachovávat nestrannost a neutralitu</a:t>
            </a:r>
            <a:br>
              <a:rPr lang="cs-CZ" sz="3600" dirty="0" smtClean="0"/>
            </a:br>
            <a:r>
              <a:rPr lang="cs-CZ" sz="3600" dirty="0" smtClean="0"/>
              <a:t/>
            </a:r>
            <a:br>
              <a:rPr lang="cs-CZ" sz="3600" dirty="0" smtClean="0"/>
            </a:br>
            <a:r>
              <a:rPr lang="cs-CZ" sz="3600" dirty="0" smtClean="0"/>
              <a:t>Překládat věrně a přesně</a:t>
            </a:r>
            <a:r>
              <a:rPr lang="cs-CZ" sz="2800" dirty="0" smtClean="0"/>
              <a:t/>
            </a:r>
            <a:br>
              <a:rPr lang="cs-CZ" sz="2800" dirty="0" smtClean="0"/>
            </a:br>
            <a:r>
              <a:rPr lang="cs-CZ" sz="2800" dirty="0" smtClean="0"/>
              <a:t/>
            </a:r>
            <a:br>
              <a:rPr lang="cs-CZ" sz="2800" dirty="0" smtClean="0"/>
            </a:br>
            <a:r>
              <a:rPr lang="cs-CZ" sz="2800" dirty="0" smtClean="0"/>
              <a:t/>
            </a:r>
            <a:br>
              <a:rPr lang="cs-CZ" sz="2800" dirty="0" smtClean="0"/>
            </a:br>
            <a:endParaRPr lang="cs-CZ"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Odmítnout zakázku, která může sloužit k protiprávním cílům</a:t>
            </a:r>
          </a:p>
          <a:p>
            <a:r>
              <a:rPr lang="cs-CZ" dirty="0" smtClean="0"/>
              <a:t>Sebemenší pochyby – vždy odmítnout</a:t>
            </a:r>
          </a:p>
          <a:p>
            <a:r>
              <a:rPr lang="cs-CZ" dirty="0" smtClean="0"/>
              <a:t>Návod na výrobu ničivé zbraně? (teroristé X NATO)</a:t>
            </a:r>
          </a:p>
        </p:txBody>
      </p:sp>
      <p:sp>
        <p:nvSpPr>
          <p:cNvPr id="3" name="Nadpis 2"/>
          <p:cNvSpPr>
            <a:spLocks noGrp="1"/>
          </p:cNvSpPr>
          <p:nvPr>
            <p:ph type="title"/>
          </p:nvPr>
        </p:nvSpPr>
        <p:spPr/>
        <p:txBody>
          <a:bodyPr>
            <a:normAutofit fontScale="90000"/>
          </a:bodyPr>
          <a:lstStyle/>
          <a:p>
            <a:r>
              <a:rPr lang="cs-CZ" dirty="0" smtClean="0"/>
              <a:t>Nekrátit práva a důstojnost jiných osob</a:t>
            </a:r>
            <a:endParaRPr lang="cs-CZ"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Všechny informace jsou důvěrné (i jméno klienta)</a:t>
            </a:r>
          </a:p>
          <a:p>
            <a:r>
              <a:rPr lang="cs-CZ" dirty="0" smtClean="0"/>
              <a:t>Porušení mlčenlivosti – při protiprávním jednání</a:t>
            </a:r>
          </a:p>
          <a:p>
            <a:endParaRPr lang="cs-CZ" dirty="0" smtClean="0"/>
          </a:p>
          <a:p>
            <a:endParaRPr lang="cs-CZ" dirty="0" smtClean="0"/>
          </a:p>
          <a:p>
            <a:endParaRPr lang="cs-CZ" dirty="0"/>
          </a:p>
        </p:txBody>
      </p:sp>
      <p:sp>
        <p:nvSpPr>
          <p:cNvPr id="3" name="Nadpis 2"/>
          <p:cNvSpPr>
            <a:spLocks noGrp="1"/>
          </p:cNvSpPr>
          <p:nvPr>
            <p:ph type="title"/>
          </p:nvPr>
        </p:nvSpPr>
        <p:spPr/>
        <p:txBody>
          <a:bodyPr>
            <a:normAutofit fontScale="90000"/>
          </a:bodyPr>
          <a:lstStyle/>
          <a:p>
            <a:r>
              <a:rPr lang="cs-CZ" dirty="0" smtClean="0"/>
              <a:t>Zachovat mlčenlivost a nezneužívat informace</a:t>
            </a:r>
            <a:endParaRPr lang="cs-CZ"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Spolupráce s kolegy</a:t>
            </a:r>
          </a:p>
          <a:p>
            <a:r>
              <a:rPr lang="cs-CZ" dirty="0" smtClean="0"/>
              <a:t>Nepracovat za dumpingové sazby</a:t>
            </a:r>
          </a:p>
          <a:p>
            <a:r>
              <a:rPr lang="cs-CZ" dirty="0" smtClean="0"/>
              <a:t>Zprostředkování zakázek – bezplatně</a:t>
            </a:r>
          </a:p>
          <a:p>
            <a:pPr lvl="1"/>
            <a:r>
              <a:rPr lang="cs-CZ" dirty="0" smtClean="0"/>
              <a:t>Subdodavatelství – jen se souhlasem klienta</a:t>
            </a:r>
          </a:p>
        </p:txBody>
      </p:sp>
      <p:sp>
        <p:nvSpPr>
          <p:cNvPr id="3" name="Nadpis 2"/>
          <p:cNvSpPr>
            <a:spLocks noGrp="1"/>
          </p:cNvSpPr>
          <p:nvPr>
            <p:ph type="title"/>
          </p:nvPr>
        </p:nvSpPr>
        <p:spPr/>
        <p:txBody>
          <a:bodyPr>
            <a:normAutofit fontScale="90000"/>
          </a:bodyPr>
          <a:lstStyle/>
          <a:p>
            <a:r>
              <a:rPr lang="cs-CZ" dirty="0" smtClean="0"/>
              <a:t>Profesní kolegialita a zprostředkování zakázek</a:t>
            </a:r>
            <a:endParaRPr lang="cs-CZ"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251520" y="332656"/>
            <a:ext cx="8640960" cy="5674635"/>
          </a:xfrm>
        </p:spPr>
        <p:txBody>
          <a:bodyPr>
            <a:normAutofit/>
          </a:bodyPr>
          <a:lstStyle/>
          <a:p>
            <a:pPr marL="0" indent="0">
              <a:lnSpc>
                <a:spcPct val="150000"/>
              </a:lnSpc>
              <a:spcBef>
                <a:spcPts val="0"/>
              </a:spcBef>
              <a:buNone/>
            </a:pPr>
            <a:r>
              <a:rPr lang="cs-CZ" sz="2400" dirty="0" smtClean="0"/>
              <a:t>Od svého stálého klienta jste přijali zakázku na překlad interního firemního dokumentu. V průběhu překládání zjistíte, že nebudete schopni ho dodat včas. Víte, že klient musí text dostat ve stanoveném termínu. Víte také, že máte kolegu, který je plně kvalifikován na to, aby část překladu vyhotovil za vás. Zprostředkujete kolegovi práci, nebo ne? A proč?</a:t>
            </a:r>
          </a:p>
        </p:txBody>
      </p:sp>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08104" y="3573016"/>
            <a:ext cx="3138824" cy="3065828"/>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Zástupný symbol pro obsah 2" descr="17.png"/>
          <p:cNvPicPr>
            <a:picLocks noGrp="1" noChangeAspect="1"/>
          </p:cNvPicPr>
          <p:nvPr>
            <p:ph idx="1"/>
          </p:nvPr>
        </p:nvPicPr>
        <p:blipFill>
          <a:blip r:embed="rId3" cstate="print"/>
          <a:stretch>
            <a:fillRect/>
          </a:stretch>
        </p:blipFill>
        <p:spPr>
          <a:xfrm>
            <a:off x="251520" y="620687"/>
            <a:ext cx="8640960" cy="4902363"/>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539552" y="1844824"/>
            <a:ext cx="8229600" cy="1143000"/>
          </a:xfrm>
        </p:spPr>
        <p:txBody>
          <a:bodyPr>
            <a:normAutofit fontScale="90000"/>
          </a:bodyPr>
          <a:lstStyle/>
          <a:p>
            <a:pPr algn="ctr"/>
            <a:r>
              <a:rPr lang="cs-CZ" dirty="0" smtClean="0"/>
              <a:t>Proč je dobré vědět něco o etice?</a:t>
            </a:r>
            <a:endParaRPr lang="cs-CZ"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23528" y="404664"/>
            <a:ext cx="8568952" cy="5602627"/>
          </a:xfrm>
        </p:spPr>
        <p:txBody>
          <a:bodyPr>
            <a:normAutofit/>
          </a:bodyPr>
          <a:lstStyle/>
          <a:p>
            <a:pPr>
              <a:lnSpc>
                <a:spcPct val="150000"/>
              </a:lnSpc>
              <a:buNone/>
            </a:pPr>
            <a:r>
              <a:rPr lang="cs-CZ" sz="2400" dirty="0" smtClean="0"/>
              <a:t>Přeložili jste marketingový text pro zahraniční firmu, která chce prodávat své výrobky v ČR. Klient ale chce, aby v textu zůstala zachována klíčová slova v původním  jazyce  (firemní  „</a:t>
            </a:r>
            <a:r>
              <a:rPr lang="cs-CZ" sz="2400" dirty="0" err="1" smtClean="0"/>
              <a:t>buzzwords</a:t>
            </a:r>
            <a:r>
              <a:rPr lang="cs-CZ" sz="2400" dirty="0" smtClean="0"/>
              <a:t>“).  Víte,  že  když to uděláte,  nebude text působit přirozeně. Co uděláte a proč?</a:t>
            </a:r>
            <a:endParaRPr lang="cs-CZ" sz="2400" dirty="0"/>
          </a:p>
        </p:txBody>
      </p:sp>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6120" y="3573016"/>
            <a:ext cx="4972050" cy="280035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Zástupný symbol pro obsah 2" descr="29.png"/>
          <p:cNvPicPr>
            <a:picLocks noGrp="1" noChangeAspect="1"/>
          </p:cNvPicPr>
          <p:nvPr>
            <p:ph idx="1"/>
          </p:nvPr>
        </p:nvPicPr>
        <p:blipFill>
          <a:blip r:embed="rId3" cstate="print"/>
          <a:stretch>
            <a:fillRect/>
          </a:stretch>
        </p:blipFill>
        <p:spPr>
          <a:xfrm>
            <a:off x="467544" y="404664"/>
            <a:ext cx="8336798" cy="5184576"/>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Zástupný symbol pro obsah 2" descr="30.png"/>
          <p:cNvPicPr>
            <a:picLocks noGrp="1" noChangeAspect="1"/>
          </p:cNvPicPr>
          <p:nvPr>
            <p:ph idx="1"/>
          </p:nvPr>
        </p:nvPicPr>
        <p:blipFill>
          <a:blip r:embed="rId3" cstate="print"/>
          <a:stretch>
            <a:fillRect/>
          </a:stretch>
        </p:blipFill>
        <p:spPr>
          <a:xfrm>
            <a:off x="467544" y="548680"/>
            <a:ext cx="8370629" cy="4896544"/>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Strojové překladače, překladové paměti a post-editace</a:t>
            </a:r>
          </a:p>
          <a:p>
            <a:r>
              <a:rPr lang="cs-CZ" dirty="0" smtClean="0"/>
              <a:t>Porušování autorských práv a ochrany informací</a:t>
            </a:r>
          </a:p>
          <a:p>
            <a:r>
              <a:rPr lang="cs-CZ" dirty="0" smtClean="0"/>
              <a:t>Komu patří překladová paměť?</a:t>
            </a:r>
          </a:p>
        </p:txBody>
      </p:sp>
      <p:sp>
        <p:nvSpPr>
          <p:cNvPr id="3" name="Nadpis 2"/>
          <p:cNvSpPr>
            <a:spLocks noGrp="1"/>
          </p:cNvSpPr>
          <p:nvPr>
            <p:ph type="title"/>
          </p:nvPr>
        </p:nvSpPr>
        <p:spPr/>
        <p:txBody>
          <a:bodyPr/>
          <a:lstStyle/>
          <a:p>
            <a:r>
              <a:rPr lang="cs-CZ" dirty="0" smtClean="0"/>
              <a:t>Etika a technika</a:t>
            </a:r>
            <a:endParaRPr lang="cs-CZ"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5760" lvl="1" indent="-256032">
              <a:spcBef>
                <a:spcPts val="400"/>
              </a:spcBef>
              <a:buSzPct val="68000"/>
              <a:buFont typeface="Wingdings 3"/>
              <a:buChar char=""/>
            </a:pPr>
            <a:r>
              <a:rPr lang="cs-CZ" sz="2800" dirty="0" err="1" smtClean="0"/>
              <a:t>full</a:t>
            </a:r>
            <a:r>
              <a:rPr lang="cs-CZ" sz="2800" dirty="0" smtClean="0"/>
              <a:t> post-</a:t>
            </a:r>
            <a:r>
              <a:rPr lang="cs-CZ" sz="2800" dirty="0" err="1" smtClean="0"/>
              <a:t>editing</a:t>
            </a:r>
            <a:r>
              <a:rPr lang="cs-CZ" sz="2800" dirty="0" smtClean="0"/>
              <a:t> X </a:t>
            </a:r>
            <a:r>
              <a:rPr lang="cs-CZ" sz="2800" dirty="0" err="1" smtClean="0"/>
              <a:t>light</a:t>
            </a:r>
            <a:r>
              <a:rPr lang="cs-CZ" sz="2800" dirty="0" smtClean="0"/>
              <a:t> post-</a:t>
            </a:r>
            <a:r>
              <a:rPr lang="cs-CZ" sz="2800" dirty="0" err="1" smtClean="0"/>
              <a:t>editing</a:t>
            </a:r>
            <a:endParaRPr lang="cs-CZ" sz="2800" dirty="0" smtClean="0"/>
          </a:p>
          <a:p>
            <a:pPr marL="365760" lvl="1" indent="-256032">
              <a:spcBef>
                <a:spcPts val="400"/>
              </a:spcBef>
              <a:buSzPct val="68000"/>
              <a:buFont typeface="Wingdings 3"/>
              <a:buChar char=""/>
            </a:pPr>
            <a:r>
              <a:rPr lang="cs-CZ" sz="2800" dirty="0" smtClean="0"/>
              <a:t>ISO 18587:2017</a:t>
            </a:r>
          </a:p>
          <a:p>
            <a:pPr marL="365760" lvl="1" indent="-256032">
              <a:spcBef>
                <a:spcPts val="400"/>
              </a:spcBef>
              <a:buSzPct val="68000"/>
              <a:buFont typeface="Wingdings 3"/>
              <a:buChar char=""/>
            </a:pPr>
            <a:r>
              <a:rPr lang="cs-CZ" sz="2800" dirty="0" err="1" smtClean="0"/>
              <a:t>Light</a:t>
            </a:r>
            <a:r>
              <a:rPr lang="cs-CZ" sz="2800" dirty="0" smtClean="0"/>
              <a:t>: „dostačující kvalita“ – zodpovědný překladatel?</a:t>
            </a:r>
          </a:p>
          <a:p>
            <a:pPr marL="603504" lvl="2" indent="-256032">
              <a:spcBef>
                <a:spcPts val="400"/>
              </a:spcBef>
              <a:buSzPct val="68000"/>
              <a:buFont typeface="Wingdings 3"/>
              <a:buChar char=""/>
            </a:pPr>
            <a:r>
              <a:rPr lang="cs-CZ" sz="2600" dirty="0" smtClean="0"/>
              <a:t>Otravná, špatně placená práce</a:t>
            </a:r>
          </a:p>
          <a:p>
            <a:pPr marL="365760" lvl="1" indent="-256032">
              <a:spcBef>
                <a:spcPts val="400"/>
              </a:spcBef>
              <a:buSzPct val="68000"/>
              <a:buFont typeface="Wingdings 3"/>
              <a:buChar char=""/>
            </a:pPr>
            <a:endParaRPr lang="cs-CZ" sz="2800" dirty="0" smtClean="0"/>
          </a:p>
          <a:p>
            <a:endParaRPr lang="cs-CZ" dirty="0"/>
          </a:p>
        </p:txBody>
      </p:sp>
      <p:sp>
        <p:nvSpPr>
          <p:cNvPr id="4" name="Nadpis 2"/>
          <p:cNvSpPr txBox="1">
            <a:spLocks/>
          </p:cNvSpPr>
          <p:nvPr/>
        </p:nvSpPr>
        <p:spPr>
          <a:xfrm>
            <a:off x="457200" y="274638"/>
            <a:ext cx="8229600" cy="11430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cs-CZ"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Post-editace</a:t>
            </a:r>
            <a:endParaRPr kumimoji="0" lang="cs-CZ"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Znát zásady etických kodexů</a:t>
            </a:r>
          </a:p>
          <a:p>
            <a:r>
              <a:rPr lang="cs-CZ" dirty="0" smtClean="0"/>
              <a:t>Naučit se analyzovat konkrétní situace</a:t>
            </a:r>
          </a:p>
          <a:p>
            <a:r>
              <a:rPr lang="cs-CZ" dirty="0" smtClean="0"/>
              <a:t>Jak na to?</a:t>
            </a:r>
          </a:p>
          <a:p>
            <a:pPr lvl="1"/>
            <a:r>
              <a:rPr lang="cs-CZ" dirty="0" smtClean="0"/>
              <a:t>Vlastní zkušenosti</a:t>
            </a:r>
          </a:p>
          <a:p>
            <a:pPr lvl="1"/>
            <a:r>
              <a:rPr lang="cs-CZ" b="1" dirty="0" smtClean="0"/>
              <a:t>Cizí zkušenosti – kontakt s kolegy</a:t>
            </a:r>
          </a:p>
          <a:p>
            <a:pPr lvl="1">
              <a:buFont typeface="Wingdings" pitchFamily="2" charset="2"/>
              <a:buChar char="Ø"/>
            </a:pPr>
            <a:r>
              <a:rPr lang="cs-CZ" dirty="0" smtClean="0"/>
              <a:t>Ale zároveň – neustrnout v naučených vzorcích</a:t>
            </a:r>
          </a:p>
          <a:p>
            <a:pPr lvl="1"/>
            <a:endParaRPr lang="cs-CZ" dirty="0" smtClean="0"/>
          </a:p>
          <a:p>
            <a:pPr lvl="1">
              <a:buNone/>
            </a:pPr>
            <a:r>
              <a:rPr lang="cs-CZ" sz="2400" b="1" dirty="0" smtClean="0"/>
              <a:t>Naučte se o etických problémech uvažovat dřív, než se s nimi skutečně setkáte</a:t>
            </a:r>
          </a:p>
          <a:p>
            <a:pPr lvl="1"/>
            <a:endParaRPr lang="cs-CZ" dirty="0" smtClean="0"/>
          </a:p>
          <a:p>
            <a:pPr lvl="1"/>
            <a:endParaRPr lang="cs-CZ" dirty="0" smtClean="0"/>
          </a:p>
          <a:p>
            <a:pPr lvl="1">
              <a:buNone/>
            </a:pPr>
            <a:endParaRPr lang="cs-CZ" dirty="0"/>
          </a:p>
        </p:txBody>
      </p:sp>
      <p:sp>
        <p:nvSpPr>
          <p:cNvPr id="3" name="Nadpis 2"/>
          <p:cNvSpPr>
            <a:spLocks noGrp="1"/>
          </p:cNvSpPr>
          <p:nvPr>
            <p:ph type="title"/>
          </p:nvPr>
        </p:nvSpPr>
        <p:spPr/>
        <p:txBody>
          <a:bodyPr>
            <a:normAutofit/>
          </a:bodyPr>
          <a:lstStyle/>
          <a:p>
            <a:r>
              <a:rPr lang="cs-CZ" dirty="0" smtClean="0"/>
              <a:t>Jak být etickým překladatelem?</a:t>
            </a:r>
            <a:endParaRPr lang="cs-CZ"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PREVENTIVNÍM CHOVÁNÍM</a:t>
            </a:r>
          </a:p>
          <a:p>
            <a:pPr lvl="1"/>
            <a:r>
              <a:rPr lang="cs-CZ" dirty="0" smtClean="0"/>
              <a:t>Přijímat zakázky na celé texty, ne ukázky</a:t>
            </a:r>
          </a:p>
          <a:p>
            <a:pPr lvl="1"/>
            <a:r>
              <a:rPr lang="cs-CZ" dirty="0" smtClean="0"/>
              <a:t>Prověřovat klienty (</a:t>
            </a:r>
            <a:r>
              <a:rPr lang="cs-CZ" dirty="0" err="1" smtClean="0"/>
              <a:t>blacklisty</a:t>
            </a:r>
            <a:r>
              <a:rPr lang="cs-CZ" dirty="0" smtClean="0"/>
              <a:t>, diskuze na internetu)</a:t>
            </a:r>
          </a:p>
          <a:p>
            <a:pPr lvl="1"/>
            <a:r>
              <a:rPr lang="cs-CZ" dirty="0" smtClean="0"/>
              <a:t>Důkladně číst smlouvy</a:t>
            </a:r>
          </a:p>
          <a:p>
            <a:pPr lvl="1"/>
            <a:r>
              <a:rPr lang="cs-CZ" dirty="0" smtClean="0"/>
              <a:t>Pracovat s časovou rezervou</a:t>
            </a:r>
          </a:p>
          <a:p>
            <a:pPr lvl="1"/>
            <a:r>
              <a:rPr lang="cs-CZ" dirty="0" smtClean="0"/>
              <a:t>Při problémech komunikovat</a:t>
            </a:r>
          </a:p>
          <a:p>
            <a:pPr lvl="1"/>
            <a:r>
              <a:rPr lang="cs-CZ" dirty="0" smtClean="0"/>
              <a:t>Seznámit se s překladatelskými sazbami (i zahraničními)</a:t>
            </a:r>
          </a:p>
          <a:p>
            <a:pPr lvl="1"/>
            <a:r>
              <a:rPr lang="cs-CZ" dirty="0" smtClean="0"/>
              <a:t>Zamyslet se – co je pro mě důležité? Dokážu zachovat nestrannost?</a:t>
            </a:r>
          </a:p>
          <a:p>
            <a:pPr lvl="1"/>
            <a:endParaRPr lang="cs-CZ" dirty="0"/>
          </a:p>
        </p:txBody>
      </p:sp>
      <p:sp>
        <p:nvSpPr>
          <p:cNvPr id="3" name="Nadpis 2"/>
          <p:cNvSpPr>
            <a:spLocks noGrp="1"/>
          </p:cNvSpPr>
          <p:nvPr>
            <p:ph type="title"/>
          </p:nvPr>
        </p:nvSpPr>
        <p:spPr/>
        <p:txBody>
          <a:bodyPr>
            <a:normAutofit fontScale="90000"/>
          </a:bodyPr>
          <a:lstStyle/>
          <a:p>
            <a:r>
              <a:rPr lang="cs-CZ" dirty="0" smtClean="0"/>
              <a:t>Jak se vyhýbat etickým problémům</a:t>
            </a:r>
            <a:endParaRPr lang="cs-CZ"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683568" y="2276872"/>
            <a:ext cx="8229600" cy="1143000"/>
          </a:xfrm>
        </p:spPr>
        <p:txBody>
          <a:bodyPr/>
          <a:lstStyle/>
          <a:p>
            <a:pPr algn="ctr"/>
            <a:r>
              <a:rPr lang="cs-CZ" dirty="0" smtClean="0"/>
              <a:t>Děkuji vám za pozornost!</a:t>
            </a:r>
            <a:endParaRPr lang="cs-CZ"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endParaRPr lang="cs-CZ" dirty="0" smtClean="0"/>
          </a:p>
          <a:p>
            <a:r>
              <a:rPr lang="cs-CZ" dirty="0" smtClean="0"/>
              <a:t>Textu</a:t>
            </a:r>
          </a:p>
          <a:p>
            <a:r>
              <a:rPr lang="cs-CZ" dirty="0" smtClean="0"/>
              <a:t>Autorovi</a:t>
            </a:r>
          </a:p>
          <a:p>
            <a:r>
              <a:rPr lang="cs-CZ" dirty="0" smtClean="0"/>
              <a:t>Čtenářům</a:t>
            </a:r>
          </a:p>
          <a:p>
            <a:r>
              <a:rPr lang="cs-CZ" dirty="0" smtClean="0"/>
              <a:t>Klientovi</a:t>
            </a:r>
          </a:p>
          <a:p>
            <a:r>
              <a:rPr lang="cs-CZ" dirty="0" smtClean="0"/>
              <a:t>Překladatelské profesi</a:t>
            </a:r>
          </a:p>
          <a:p>
            <a:r>
              <a:rPr lang="cs-CZ" dirty="0" smtClean="0"/>
              <a:t>Sobě samým, všeobecné morálce</a:t>
            </a:r>
          </a:p>
          <a:p>
            <a:pPr lvl="6"/>
            <a:endParaRPr lang="cs-CZ" b="1" dirty="0" smtClean="0"/>
          </a:p>
        </p:txBody>
      </p:sp>
      <p:sp>
        <p:nvSpPr>
          <p:cNvPr id="3" name="Nadpis 2"/>
          <p:cNvSpPr>
            <a:spLocks noGrp="1"/>
          </p:cNvSpPr>
          <p:nvPr>
            <p:ph type="title"/>
          </p:nvPr>
        </p:nvSpPr>
        <p:spPr>
          <a:xfrm>
            <a:off x="539552" y="476672"/>
            <a:ext cx="8229600" cy="1143000"/>
          </a:xfrm>
        </p:spPr>
        <p:txBody>
          <a:bodyPr>
            <a:normAutofit/>
          </a:bodyPr>
          <a:lstStyle/>
          <a:p>
            <a:r>
              <a:rPr lang="cs-CZ" dirty="0" smtClean="0"/>
              <a:t>Komu jsme odpovědní?</a:t>
            </a:r>
            <a:endParaRPr lang="cs-CZ"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e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36096" y="3702266"/>
            <a:ext cx="2976398" cy="2907179"/>
          </a:xfrm>
          <a:prstGeom prst="rect">
            <a:avLst/>
          </a:prstGeom>
        </p:spPr>
      </p:pic>
      <p:sp>
        <p:nvSpPr>
          <p:cNvPr id="8" name="Zástupný symbol pro obsah 1"/>
          <p:cNvSpPr txBox="1">
            <a:spLocks/>
          </p:cNvSpPr>
          <p:nvPr/>
        </p:nvSpPr>
        <p:spPr>
          <a:xfrm>
            <a:off x="251520" y="332656"/>
            <a:ext cx="8640960" cy="5674635"/>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nSpc>
                <a:spcPct val="150000"/>
              </a:lnSpc>
              <a:spcBef>
                <a:spcPts val="0"/>
              </a:spcBef>
              <a:buFont typeface="Wingdings 3"/>
              <a:buNone/>
            </a:pPr>
            <a:r>
              <a:rPr lang="cs-CZ" sz="2400" smtClean="0"/>
              <a:t>Od svého stálého klienta jste přijali zakázku na překlad interního firemního dokumentu. V průběhu překládání zjistíte, že nebudete schopni ho dodat včas. Víte, že klient musí text dostat ve stanoveném termínu. Víte také, že máte kolegu, který je plně kvalifikován na to, aby část překladu vyhotovil za vás. Zprostředkujete kolegovi práci, nebo ne? A proč?</a:t>
            </a:r>
            <a:endParaRPr lang="cs-CZ"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Upravují práva a povinnosti překladatelů</a:t>
            </a:r>
          </a:p>
          <a:p>
            <a:r>
              <a:rPr lang="cs-CZ" dirty="0" smtClean="0"/>
              <a:t>Různě obsáhlé, různě závazné</a:t>
            </a:r>
          </a:p>
          <a:p>
            <a:r>
              <a:rPr lang="cs-CZ" dirty="0" smtClean="0"/>
              <a:t>Neexistuje univerzální kodex</a:t>
            </a:r>
          </a:p>
          <a:p>
            <a:r>
              <a:rPr lang="cs-CZ" dirty="0" smtClean="0"/>
              <a:t>ČR: KST ČR, JTP, ASKOT…</a:t>
            </a:r>
          </a:p>
        </p:txBody>
      </p:sp>
      <p:sp>
        <p:nvSpPr>
          <p:cNvPr id="3" name="Nadpis 2"/>
          <p:cNvSpPr>
            <a:spLocks noGrp="1"/>
          </p:cNvSpPr>
          <p:nvPr>
            <p:ph type="title"/>
          </p:nvPr>
        </p:nvSpPr>
        <p:spPr/>
        <p:txBody>
          <a:bodyPr/>
          <a:lstStyle/>
          <a:p>
            <a:r>
              <a:rPr lang="cs-CZ" dirty="0" smtClean="0"/>
              <a:t>Etické kodexy</a:t>
            </a:r>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Vážnost a důstojnost profese</a:t>
            </a:r>
          </a:p>
          <a:p>
            <a:r>
              <a:rPr lang="cs-CZ" dirty="0" smtClean="0"/>
              <a:t>Práce za vyhovujících podmínek</a:t>
            </a:r>
          </a:p>
          <a:p>
            <a:r>
              <a:rPr lang="cs-CZ" dirty="0" smtClean="0"/>
              <a:t>Autorská práva a právo na uvedení jména</a:t>
            </a:r>
          </a:p>
          <a:p>
            <a:r>
              <a:rPr lang="cs-CZ" dirty="0" smtClean="0"/>
              <a:t>Právo odmítnout zakázku</a:t>
            </a:r>
          </a:p>
          <a:p>
            <a:r>
              <a:rPr lang="cs-CZ" dirty="0" smtClean="0"/>
              <a:t>Právo na spravedlivou odměnu</a:t>
            </a:r>
          </a:p>
          <a:p>
            <a:endParaRPr lang="cs-CZ" dirty="0"/>
          </a:p>
        </p:txBody>
      </p:sp>
      <p:sp>
        <p:nvSpPr>
          <p:cNvPr id="3" name="Nadpis 2"/>
          <p:cNvSpPr>
            <a:spLocks noGrp="1"/>
          </p:cNvSpPr>
          <p:nvPr>
            <p:ph type="title"/>
          </p:nvPr>
        </p:nvSpPr>
        <p:spPr/>
        <p:txBody>
          <a:bodyPr/>
          <a:lstStyle/>
          <a:p>
            <a:r>
              <a:rPr lang="cs-CZ" dirty="0" smtClean="0"/>
              <a:t>Práva překladatelů</a:t>
            </a:r>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Práci lze vykonávat dobře a důstojně</a:t>
            </a:r>
          </a:p>
          <a:p>
            <a:r>
              <a:rPr lang="cs-CZ" dirty="0" smtClean="0"/>
              <a:t>P a T jako terče politických útoků</a:t>
            </a:r>
          </a:p>
          <a:p>
            <a:r>
              <a:rPr lang="cs-CZ" dirty="0" smtClean="0"/>
              <a:t>Pro nás – klient nedodá, co slíbil</a:t>
            </a:r>
            <a:endParaRPr lang="cs-CZ" dirty="0"/>
          </a:p>
        </p:txBody>
      </p:sp>
      <p:sp>
        <p:nvSpPr>
          <p:cNvPr id="3" name="Nadpis 2"/>
          <p:cNvSpPr>
            <a:spLocks noGrp="1"/>
          </p:cNvSpPr>
          <p:nvPr>
            <p:ph type="title"/>
          </p:nvPr>
        </p:nvSpPr>
        <p:spPr/>
        <p:txBody>
          <a:bodyPr>
            <a:normAutofit fontScale="90000"/>
          </a:bodyPr>
          <a:lstStyle/>
          <a:p>
            <a:r>
              <a:rPr lang="cs-CZ" dirty="0" smtClean="0"/>
              <a:t>Práce za vyhovujících podmínek</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Upravuje zákon o právu autorském</a:t>
            </a:r>
          </a:p>
          <a:p>
            <a:r>
              <a:rPr lang="cs-CZ" dirty="0" smtClean="0"/>
              <a:t>Právo na zajištění přiměřené publicity</a:t>
            </a:r>
          </a:p>
          <a:p>
            <a:r>
              <a:rPr lang="cs-CZ" dirty="0" smtClean="0"/>
              <a:t>Právo být informován o změnách, které byly v překladu učiněny před uveřejněním</a:t>
            </a:r>
          </a:p>
          <a:p>
            <a:r>
              <a:rPr lang="cs-CZ" dirty="0" smtClean="0"/>
              <a:t>Plagiátorství</a:t>
            </a:r>
          </a:p>
        </p:txBody>
      </p:sp>
      <p:sp>
        <p:nvSpPr>
          <p:cNvPr id="3" name="Nadpis 2"/>
          <p:cNvSpPr>
            <a:spLocks noGrp="1"/>
          </p:cNvSpPr>
          <p:nvPr>
            <p:ph type="title"/>
          </p:nvPr>
        </p:nvSpPr>
        <p:spPr/>
        <p:txBody>
          <a:bodyPr>
            <a:normAutofit/>
          </a:bodyPr>
          <a:lstStyle/>
          <a:p>
            <a:r>
              <a:rPr lang="cs-CZ" dirty="0" smtClean="0"/>
              <a:t>Autorská práva, uvedení jména</a:t>
            </a:r>
            <a:endParaRPr lang="cs-C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Odmítnout zakázku, která by mohla P způsobit újmu</a:t>
            </a:r>
          </a:p>
          <a:p>
            <a:r>
              <a:rPr lang="cs-CZ" b="1" dirty="0" smtClean="0"/>
              <a:t>PROBLÉM</a:t>
            </a:r>
            <a:r>
              <a:rPr lang="cs-CZ" dirty="0" smtClean="0"/>
              <a:t> – v průběhu zakázky?</a:t>
            </a:r>
          </a:p>
          <a:p>
            <a:pPr>
              <a:buNone/>
            </a:pPr>
            <a:endParaRPr lang="cs-CZ" dirty="0"/>
          </a:p>
        </p:txBody>
      </p:sp>
      <p:sp>
        <p:nvSpPr>
          <p:cNvPr id="3" name="Nadpis 2"/>
          <p:cNvSpPr>
            <a:spLocks noGrp="1"/>
          </p:cNvSpPr>
          <p:nvPr>
            <p:ph type="title"/>
          </p:nvPr>
        </p:nvSpPr>
        <p:spPr/>
        <p:txBody>
          <a:bodyPr/>
          <a:lstStyle/>
          <a:p>
            <a:r>
              <a:rPr lang="cs-CZ" dirty="0" smtClean="0"/>
              <a:t>Právo odmítnout zakázku</a:t>
            </a:r>
            <a:endParaRPr lang="cs-C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hluk">
  <a:themeElements>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Shlu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Shlu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TotalTime>
  <Words>704</Words>
  <Application>Microsoft Office PowerPoint</Application>
  <PresentationFormat>Předvádění na obrazovce (4:3)</PresentationFormat>
  <Paragraphs>128</Paragraphs>
  <Slides>27</Slides>
  <Notes>27</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27</vt:i4>
      </vt:variant>
    </vt:vector>
  </HeadingPairs>
  <TitlesOfParts>
    <vt:vector size="34" baseType="lpstr">
      <vt:lpstr>Calibri</vt:lpstr>
      <vt:lpstr>Lucida Sans Unicode</vt:lpstr>
      <vt:lpstr>Verdana</vt:lpstr>
      <vt:lpstr>Wingdings</vt:lpstr>
      <vt:lpstr>Wingdings 2</vt:lpstr>
      <vt:lpstr>Wingdings 3</vt:lpstr>
      <vt:lpstr>Shluk</vt:lpstr>
      <vt:lpstr>(Ne)etický překladetel</vt:lpstr>
      <vt:lpstr>Proč je dobré vědět něco o etice?</vt:lpstr>
      <vt:lpstr>Komu jsme odpovědní?</vt:lpstr>
      <vt:lpstr>Prezentace aplikace PowerPoint</vt:lpstr>
      <vt:lpstr>Etické kodexy</vt:lpstr>
      <vt:lpstr>Práva překladatelů</vt:lpstr>
      <vt:lpstr>Práce za vyhovujících podmínek</vt:lpstr>
      <vt:lpstr>Autorská práva, uvedení jména</vt:lpstr>
      <vt:lpstr>Právo odmítnout zakázku</vt:lpstr>
      <vt:lpstr>Prezentace aplikace PowerPoint</vt:lpstr>
      <vt:lpstr>Prezentace aplikace PowerPoint</vt:lpstr>
      <vt:lpstr>Právo na spravedlivou odměnu</vt:lpstr>
      <vt:lpstr>Povinnosti překladatelů</vt:lpstr>
      <vt:lpstr>Vykonávat činnost co nejlépe  Soustavně si doplňovat odborné znalosti  Odmítnout zakázku v případě nedostatečné kompetence  Zachovávat nestrannost a neutralitu  Překládat věrně a přesně   </vt:lpstr>
      <vt:lpstr>Nekrátit práva a důstojnost jiných osob</vt:lpstr>
      <vt:lpstr>Zachovat mlčenlivost a nezneužívat informace</vt:lpstr>
      <vt:lpstr>Profesní kolegialita a zprostředkování zakázek</vt:lpstr>
      <vt:lpstr>Prezentace aplikace PowerPoint</vt:lpstr>
      <vt:lpstr>Prezentace aplikace PowerPoint</vt:lpstr>
      <vt:lpstr>Prezentace aplikace PowerPoint</vt:lpstr>
      <vt:lpstr>Prezentace aplikace PowerPoint</vt:lpstr>
      <vt:lpstr>Prezentace aplikace PowerPoint</vt:lpstr>
      <vt:lpstr>Etika a technika</vt:lpstr>
      <vt:lpstr>Prezentace aplikace PowerPoint</vt:lpstr>
      <vt:lpstr>Jak být etickým překladatelem?</vt:lpstr>
      <vt:lpstr>Jak se vyhýbat etickým problémům</vt:lpstr>
      <vt:lpstr>Děkuji vám za pozornost!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(Ne)etický překladetel</dc:title>
  <dc:creator>Ája</dc:creator>
  <cp:lastModifiedBy>petr kautsky</cp:lastModifiedBy>
  <cp:revision>6</cp:revision>
  <dcterms:created xsi:type="dcterms:W3CDTF">2017-05-18T19:18:20Z</dcterms:created>
  <dcterms:modified xsi:type="dcterms:W3CDTF">2017-07-15T16:42:17Z</dcterms:modified>
</cp:coreProperties>
</file>