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8" r:id="rId4"/>
    <p:sldId id="273" r:id="rId5"/>
    <p:sldId id="272" r:id="rId6"/>
    <p:sldId id="274" r:id="rId7"/>
    <p:sldId id="271" r:id="rId8"/>
    <p:sldId id="270" r:id="rId9"/>
    <p:sldId id="269" r:id="rId10"/>
    <p:sldId id="268" r:id="rId11"/>
    <p:sldId id="275" r:id="rId12"/>
    <p:sldId id="259" r:id="rId13"/>
    <p:sldId id="267" r:id="rId14"/>
    <p:sldId id="261" r:id="rId15"/>
    <p:sldId id="260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D545F3-F49F-46BD-A5DC-907DA90829EA}" type="datetimeFigureOut">
              <a:rPr lang="cs-CZ" smtClean="0"/>
              <a:pPr/>
              <a:t>3.11.2017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D8D034-E45E-4B40-B0E4-11B6145A64A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D8D034-E45E-4B40-B0E4-11B6145A64A1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8BE92737-F559-43B8-90DD-C42A8FB0F09D}" type="datetimeFigureOut">
              <a:rPr lang="cs-CZ" smtClean="0"/>
              <a:pPr/>
              <a:t>3.11.2017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0CEA1DF9-DDA6-423B-B677-2287676B7C8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92737-F559-43B8-90DD-C42A8FB0F09D}" type="datetimeFigureOut">
              <a:rPr lang="cs-CZ" smtClean="0"/>
              <a:pPr/>
              <a:t>3.11.2017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A1DF9-DDA6-423B-B677-2287676B7C8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92737-F559-43B8-90DD-C42A8FB0F09D}" type="datetimeFigureOut">
              <a:rPr lang="cs-CZ" smtClean="0"/>
              <a:pPr/>
              <a:t>3.11.2017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A1DF9-DDA6-423B-B677-2287676B7C8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92737-F559-43B8-90DD-C42A8FB0F09D}" type="datetimeFigureOut">
              <a:rPr lang="cs-CZ" smtClean="0"/>
              <a:pPr/>
              <a:t>3.11.2017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A1DF9-DDA6-423B-B677-2287676B7C8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8BE92737-F559-43B8-90DD-C42A8FB0F09D}" type="datetimeFigureOut">
              <a:rPr lang="cs-CZ" smtClean="0"/>
              <a:pPr/>
              <a:t>3.11.2017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CEA1DF9-DDA6-423B-B677-2287676B7C8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92737-F559-43B8-90DD-C42A8FB0F09D}" type="datetimeFigureOut">
              <a:rPr lang="cs-CZ" smtClean="0"/>
              <a:pPr/>
              <a:t>3.11.2017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A1DF9-DDA6-423B-B677-2287676B7C8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92737-F559-43B8-90DD-C42A8FB0F09D}" type="datetimeFigureOut">
              <a:rPr lang="cs-CZ" smtClean="0"/>
              <a:pPr/>
              <a:t>3.11.2017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A1DF9-DDA6-423B-B677-2287676B7C8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92737-F559-43B8-90DD-C42A8FB0F09D}" type="datetimeFigureOut">
              <a:rPr lang="cs-CZ" smtClean="0"/>
              <a:pPr/>
              <a:t>3.11.2017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A1DF9-DDA6-423B-B677-2287676B7C8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92737-F559-43B8-90DD-C42A8FB0F09D}" type="datetimeFigureOut">
              <a:rPr lang="cs-CZ" smtClean="0"/>
              <a:pPr/>
              <a:t>3.11.2017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A1DF9-DDA6-423B-B677-2287676B7C8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92737-F559-43B8-90DD-C42A8FB0F09D}" type="datetimeFigureOut">
              <a:rPr lang="cs-CZ" smtClean="0"/>
              <a:pPr/>
              <a:t>3.11.2017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A1DF9-DDA6-423B-B677-2287676B7C8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92737-F559-43B8-90DD-C42A8FB0F09D}" type="datetimeFigureOut">
              <a:rPr lang="cs-CZ" smtClean="0"/>
              <a:pPr/>
              <a:t>3.11.2017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A1DF9-DDA6-423B-B677-2287676B7C8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BE92737-F559-43B8-90DD-C42A8FB0F09D}" type="datetimeFigureOut">
              <a:rPr lang="cs-CZ" smtClean="0"/>
              <a:pPr/>
              <a:t>3.11.2017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CEA1DF9-DDA6-423B-B677-2287676B7C8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Přímá spojovací čára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ovací čára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59632" y="3933056"/>
            <a:ext cx="6858000" cy="990600"/>
          </a:xfrm>
        </p:spPr>
        <p:txBody>
          <a:bodyPr>
            <a:normAutofit/>
          </a:bodyPr>
          <a:lstStyle/>
          <a:p>
            <a:r>
              <a:rPr lang="cs-CZ" sz="2300" dirty="0" smtClean="0">
                <a:latin typeface="Century Gothic" pitchFamily="34" charset="0"/>
              </a:rPr>
              <a:t>Mgr. Zdeněk Horák</a:t>
            </a:r>
            <a:br>
              <a:rPr lang="cs-CZ" sz="2300" dirty="0" smtClean="0">
                <a:latin typeface="Century Gothic" pitchFamily="34" charset="0"/>
              </a:rPr>
            </a:br>
            <a:endParaRPr lang="cs-CZ" sz="23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300" dirty="0" smtClean="0">
                <a:solidFill>
                  <a:schemeClr val="tx1"/>
                </a:solidFill>
                <a:latin typeface="Century Gothic" pitchFamily="34" charset="0"/>
              </a:rPr>
              <a:t>4.11.2017</a:t>
            </a:r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0" y="1628800"/>
            <a:ext cx="91440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latin typeface="Century Gothic" pitchFamily="34" charset="0"/>
                <a:cs typeface="Arial" pitchFamily="34" charset="0"/>
              </a:rPr>
              <a:t>PRAKTICKÝ PRŮVODCE</a:t>
            </a:r>
          </a:p>
          <a:p>
            <a:pPr algn="ctr"/>
            <a:r>
              <a:rPr lang="cs-CZ" sz="3200" dirty="0" smtClean="0">
                <a:latin typeface="Century Gothic" pitchFamily="34" charset="0"/>
                <a:cs typeface="Arial" pitchFamily="34" charset="0"/>
              </a:rPr>
              <a:t>UZAVÍRÁNÍM SMLUV PRO </a:t>
            </a:r>
          </a:p>
          <a:p>
            <a:pPr algn="ctr"/>
            <a:r>
              <a:rPr lang="cs-CZ" sz="3200" dirty="0" smtClean="0">
                <a:latin typeface="Century Gothic" pitchFamily="34" charset="0"/>
                <a:cs typeface="Arial" pitchFamily="34" charset="0"/>
              </a:rPr>
              <a:t>TLUMOČNÍKY A PŘEKLADATELE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tx1"/>
                </a:solidFill>
                <a:latin typeface="Century Gothic" pitchFamily="34" charset="0"/>
              </a:rPr>
              <a:t>SPLATNOST</a:t>
            </a:r>
            <a:endParaRPr lang="cs-CZ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cs-CZ" dirty="0" smtClean="0">
                <a:latin typeface="Century Gothic" pitchFamily="34" charset="0"/>
              </a:rPr>
              <a:t>Zpravidla na základě vytavené faktury</a:t>
            </a:r>
          </a:p>
          <a:p>
            <a:pPr algn="just"/>
            <a:r>
              <a:rPr lang="cs-CZ" dirty="0" smtClean="0">
                <a:latin typeface="Century Gothic" pitchFamily="34" charset="0"/>
              </a:rPr>
              <a:t>Převodem na účet (EET)</a:t>
            </a:r>
          </a:p>
          <a:p>
            <a:pPr algn="just"/>
            <a:r>
              <a:rPr lang="cs-CZ" dirty="0" smtClean="0">
                <a:latin typeface="Century Gothic" pitchFamily="34" charset="0"/>
              </a:rPr>
              <a:t>Není-li dohodnuto jinak, splatnost faktury činí 30 dní</a:t>
            </a:r>
          </a:p>
          <a:p>
            <a:pPr algn="just"/>
            <a:r>
              <a:rPr lang="cs-CZ" dirty="0" smtClean="0">
                <a:latin typeface="Century Gothic" pitchFamily="34" charset="0"/>
              </a:rPr>
              <a:t>Splatnost faktur delší než 60 dnů lze sjednat pouze za situace, pokud toto ujednání nebude vůči věřiteli hrubě nespravedlivé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tx1"/>
                </a:solidFill>
                <a:latin typeface="Century Gothic" pitchFamily="34" charset="0"/>
              </a:rPr>
              <a:t>AUTORSKÁ PRÁVA</a:t>
            </a:r>
            <a:endParaRPr lang="cs-CZ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/>
            <a:r>
              <a:rPr lang="cs-CZ" dirty="0" smtClean="0">
                <a:latin typeface="Century Gothic" pitchFamily="34" charset="0"/>
              </a:rPr>
              <a:t>Překlad autorského díla do cizího jazyka je také autorský dílem</a:t>
            </a:r>
          </a:p>
          <a:p>
            <a:pPr algn="just"/>
            <a:r>
              <a:rPr lang="cs-CZ" dirty="0" smtClean="0">
                <a:latin typeface="Century Gothic" pitchFamily="34" charset="0"/>
              </a:rPr>
              <a:t>Zpravidla se bude jednat o dílo na objednávku</a:t>
            </a:r>
          </a:p>
          <a:p>
            <a:pPr algn="just"/>
            <a:r>
              <a:rPr lang="cs-CZ" dirty="0" smtClean="0">
                <a:latin typeface="Century Gothic" pitchFamily="34" charset="0"/>
              </a:rPr>
              <a:t>Objednatel je oprávněn dílo užít k účelu vyplývajícímu ze smlouvy, popř. licenci převést, není-li dohodnuto jinak</a:t>
            </a:r>
          </a:p>
          <a:p>
            <a:pPr algn="just"/>
            <a:r>
              <a:rPr lang="cs-CZ" dirty="0" smtClean="0">
                <a:latin typeface="Century Gothic" pitchFamily="34" charset="0"/>
              </a:rPr>
              <a:t>Nad rámec účelu dle smlouvy je objednatel oprávněn dílo užít jen na základě licenční smlouvy</a:t>
            </a:r>
          </a:p>
          <a:p>
            <a:pPr algn="just"/>
            <a:r>
              <a:rPr lang="cs-CZ" dirty="0" smtClean="0">
                <a:latin typeface="Century Gothic" pitchFamily="34" charset="0"/>
              </a:rPr>
              <a:t>Ve smlouvě zpravidla zhotovitel současně uděluje objednateli licenci (výhradní) nad rámec zákona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tx1"/>
                </a:solidFill>
                <a:latin typeface="Century Gothic" pitchFamily="34" charset="0"/>
              </a:rPr>
              <a:t>UKONČENÍ SMLOUVY</a:t>
            </a:r>
            <a:endParaRPr lang="cs-CZ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latin typeface="Century Gothic" pitchFamily="34" charset="0"/>
              </a:rPr>
              <a:t>Uplynutím doby x smlouva na dobu neurčitou</a:t>
            </a:r>
          </a:p>
          <a:p>
            <a:r>
              <a:rPr lang="cs-CZ" dirty="0" smtClean="0">
                <a:latin typeface="Century Gothic" pitchFamily="34" charset="0"/>
              </a:rPr>
              <a:t>Dohodou</a:t>
            </a:r>
          </a:p>
          <a:p>
            <a:r>
              <a:rPr lang="cs-CZ" dirty="0" smtClean="0">
                <a:latin typeface="Century Gothic" pitchFamily="34" charset="0"/>
              </a:rPr>
              <a:t>Splněním</a:t>
            </a:r>
            <a:endParaRPr lang="cs-CZ" dirty="0" smtClean="0">
              <a:latin typeface="Century Gothic" pitchFamily="34" charset="0"/>
            </a:endParaRPr>
          </a:p>
          <a:p>
            <a:r>
              <a:rPr lang="cs-CZ" dirty="0" smtClean="0">
                <a:latin typeface="Century Gothic" pitchFamily="34" charset="0"/>
              </a:rPr>
              <a:t>Výpovědí s výpovědní dobou</a:t>
            </a:r>
          </a:p>
          <a:p>
            <a:r>
              <a:rPr lang="cs-CZ" dirty="0" smtClean="0">
                <a:latin typeface="Century Gothic" pitchFamily="34" charset="0"/>
              </a:rPr>
              <a:t>Odstoupením od smlouvy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latin typeface="Century Gothic" pitchFamily="34" charset="0"/>
              </a:rPr>
              <a:t>Pro podstatné porušení smlouvy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latin typeface="Century Gothic" pitchFamily="34" charset="0"/>
              </a:rPr>
              <a:t>Z důvodů uvedených ve smlouvě</a:t>
            </a:r>
            <a:endParaRPr lang="cs-CZ" dirty="0">
              <a:solidFill>
                <a:schemeClr val="tx1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tx1"/>
                </a:solidFill>
                <a:latin typeface="Century Gothic" pitchFamily="34" charset="0"/>
              </a:rPr>
              <a:t>ŘEŠENÍ SPORŮ</a:t>
            </a:r>
            <a:endParaRPr lang="cs-CZ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latin typeface="Century Gothic" pitchFamily="34" charset="0"/>
              </a:rPr>
              <a:t>Rozhodčí doložka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latin typeface="Century Gothic" pitchFamily="34" charset="0"/>
              </a:rPr>
              <a:t>Výhody a nevýhody</a:t>
            </a:r>
          </a:p>
          <a:p>
            <a:r>
              <a:rPr lang="cs-CZ" dirty="0" smtClean="0">
                <a:latin typeface="Century Gothic" pitchFamily="34" charset="0"/>
              </a:rPr>
              <a:t>Volba práva</a:t>
            </a:r>
          </a:p>
          <a:p>
            <a:r>
              <a:rPr lang="cs-CZ" dirty="0" smtClean="0">
                <a:latin typeface="Century Gothic" pitchFamily="34" charset="0"/>
              </a:rPr>
              <a:t>Mimosoudní řešení sporů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latin typeface="Century Gothic" pitchFamily="34" charset="0"/>
              </a:rPr>
              <a:t>Mediace a smírné řešení sporů</a:t>
            </a:r>
          </a:p>
          <a:p>
            <a:r>
              <a:rPr lang="cs-CZ" dirty="0" smtClean="0">
                <a:latin typeface="Century Gothic" pitchFamily="34" charset="0"/>
              </a:rPr>
              <a:t>Volba soudu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latin typeface="Century Gothic" pitchFamily="34" charset="0"/>
              </a:rPr>
              <a:t>Obecný soud žalovaného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latin typeface="Century Gothic" pitchFamily="34" charset="0"/>
              </a:rPr>
              <a:t>Prorogační doložka</a:t>
            </a:r>
            <a:endParaRPr lang="cs-CZ" dirty="0">
              <a:solidFill>
                <a:schemeClr val="tx1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tx1"/>
                </a:solidFill>
                <a:latin typeface="Century Gothic" pitchFamily="34" charset="0"/>
              </a:rPr>
              <a:t>DOPORUČENÍ A DICLAIMER</a:t>
            </a:r>
            <a:endParaRPr lang="cs-CZ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cs-CZ" dirty="0" smtClean="0">
                <a:latin typeface="Century Gothic" pitchFamily="34" charset="0"/>
              </a:rPr>
              <a:t>Tato prezentace se věnuje pouze některým otázkám smluvního práva a nemá ambici postihnout veškeré problémy, které se mohou při uzavírání smluv ve Vašem oboru vyskytnout</a:t>
            </a:r>
          </a:p>
          <a:p>
            <a:pPr>
              <a:buNone/>
            </a:pPr>
            <a:endParaRPr lang="cs-CZ" dirty="0" smtClean="0">
              <a:latin typeface="Century Gothic" pitchFamily="34" charset="0"/>
            </a:endParaRPr>
          </a:p>
          <a:p>
            <a:pPr algn="just"/>
            <a:r>
              <a:rPr lang="cs-CZ" b="1" dirty="0" smtClean="0">
                <a:latin typeface="Century Gothic" pitchFamily="34" charset="0"/>
              </a:rPr>
              <a:t>Před uzavřením </a:t>
            </a:r>
            <a:r>
              <a:rPr lang="cs-CZ" b="1" dirty="0" smtClean="0">
                <a:latin typeface="Century Gothic" pitchFamily="34" charset="0"/>
              </a:rPr>
              <a:t>smlouvy </a:t>
            </a:r>
            <a:r>
              <a:rPr lang="cs-CZ" b="1" dirty="0" smtClean="0">
                <a:latin typeface="Century Gothic" pitchFamily="34" charset="0"/>
              </a:rPr>
              <a:t>vyhledejte advokáta – vyplatí se Vám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tx1"/>
                </a:solidFill>
                <a:latin typeface="Century Gothic" pitchFamily="34" charset="0"/>
              </a:rPr>
              <a:t>DĚKUJI VÁM ZA POZORNOST</a:t>
            </a:r>
            <a:endParaRPr lang="cs-CZ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699792" y="3645024"/>
            <a:ext cx="40324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300" dirty="0" smtClean="0">
                <a:latin typeface="Century Gothic" pitchFamily="34" charset="0"/>
              </a:rPr>
              <a:t>Mgr. Zdeněk Horák</a:t>
            </a:r>
          </a:p>
          <a:p>
            <a:pPr algn="ctr"/>
            <a:r>
              <a:rPr lang="cs-CZ" dirty="0" err="1" smtClean="0">
                <a:latin typeface="Century Gothic" pitchFamily="34" charset="0"/>
              </a:rPr>
              <a:t>horak.zde</a:t>
            </a:r>
            <a:r>
              <a:rPr lang="cs-CZ" dirty="0" smtClean="0">
                <a:latin typeface="Century Gothic" pitchFamily="34" charset="0"/>
              </a:rPr>
              <a:t>@seznam.</a:t>
            </a:r>
            <a:r>
              <a:rPr lang="cs-CZ" dirty="0" err="1" smtClean="0">
                <a:latin typeface="Century Gothic" pitchFamily="34" charset="0"/>
              </a:rPr>
              <a:t>cz</a:t>
            </a:r>
            <a:endParaRPr lang="cs-CZ" dirty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>
                <a:solidFill>
                  <a:schemeClr val="tx1"/>
                </a:solidFill>
                <a:latin typeface="Century Gothic" pitchFamily="34" charset="0"/>
              </a:rPr>
              <a:t>CO NÁS DNES ČEKÁ</a:t>
            </a:r>
            <a:endParaRPr lang="cs-CZ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 smtClean="0">
                <a:latin typeface="Century Gothic" pitchFamily="34" charset="0"/>
              </a:rPr>
              <a:t>Právní úprava smluv a kontraktačního procesu</a:t>
            </a:r>
          </a:p>
          <a:p>
            <a:pPr lvl="1" algn="just"/>
            <a:r>
              <a:rPr lang="cs-CZ" dirty="0" smtClean="0">
                <a:solidFill>
                  <a:schemeClr val="tx1"/>
                </a:solidFill>
                <a:latin typeface="Century Gothic" pitchFamily="34" charset="0"/>
              </a:rPr>
              <a:t>Ochrana slabší smluvní strany</a:t>
            </a:r>
          </a:p>
          <a:p>
            <a:pPr lvl="1" algn="just"/>
            <a:r>
              <a:rPr lang="cs-CZ" dirty="0" smtClean="0">
                <a:solidFill>
                  <a:schemeClr val="tx1"/>
                </a:solidFill>
                <a:latin typeface="Century Gothic" pitchFamily="34" charset="0"/>
              </a:rPr>
              <a:t>Uzavření smlouvy a jednotlivé smluvní typy</a:t>
            </a:r>
          </a:p>
          <a:p>
            <a:pPr lvl="1" algn="just"/>
            <a:r>
              <a:rPr lang="cs-CZ" dirty="0" smtClean="0">
                <a:solidFill>
                  <a:schemeClr val="tx1"/>
                </a:solidFill>
                <a:latin typeface="Century Gothic" pitchFamily="34" charset="0"/>
              </a:rPr>
              <a:t>Výklad smluv</a:t>
            </a:r>
          </a:p>
          <a:p>
            <a:pPr marL="274320" lvl="1" algn="just">
              <a:spcBef>
                <a:spcPts val="600"/>
              </a:spcBef>
              <a:buClr>
                <a:schemeClr val="accent1"/>
              </a:buClr>
            </a:pPr>
            <a:r>
              <a:rPr lang="cs-CZ" sz="2600" dirty="0" smtClean="0">
                <a:solidFill>
                  <a:schemeClr val="tx1"/>
                </a:solidFill>
                <a:latin typeface="Century Gothic" pitchFamily="34" charset="0"/>
              </a:rPr>
              <a:t>Ukázky ustanovení ze smluv pro tlumočníky a překladatele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latin typeface="Century Gothic" pitchFamily="34" charset="0"/>
              </a:rPr>
              <a:t>Povinnost mlčenlivosti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latin typeface="Century Gothic" pitchFamily="34" charset="0"/>
              </a:rPr>
              <a:t>Smluvní pokuty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latin typeface="Century Gothic" pitchFamily="34" charset="0"/>
              </a:rPr>
              <a:t>Další smluvní ujednání</a:t>
            </a: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cs-CZ" sz="2600" dirty="0" smtClean="0">
                <a:solidFill>
                  <a:schemeClr val="tx1"/>
                </a:solidFill>
                <a:latin typeface="Century Gothic" pitchFamily="34" charset="0"/>
              </a:rPr>
              <a:t>Q&amp;A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tx1"/>
                </a:solidFill>
                <a:latin typeface="Century Gothic" pitchFamily="34" charset="0"/>
              </a:rPr>
              <a:t>PRÁVNÍ ÚPRAVA</a:t>
            </a:r>
            <a:endParaRPr lang="cs-CZ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latin typeface="Century Gothic" pitchFamily="34" charset="0"/>
              </a:rPr>
              <a:t>Zákon č. 89/2012 Sb., občanský zákoník</a:t>
            </a:r>
          </a:p>
          <a:p>
            <a:pPr algn="just"/>
            <a:r>
              <a:rPr lang="cs-CZ" dirty="0" smtClean="0">
                <a:latin typeface="Century Gothic" pitchFamily="34" charset="0"/>
              </a:rPr>
              <a:t>Zákon č. 36/1967 Sb., o znalcích a tlumočnících</a:t>
            </a:r>
          </a:p>
          <a:p>
            <a:pPr algn="just"/>
            <a:r>
              <a:rPr lang="cs-CZ" dirty="0" smtClean="0">
                <a:latin typeface="Century Gothic" pitchFamily="34" charset="0"/>
              </a:rPr>
              <a:t>Zákon č. 121/2000 Sb., o právu autorském</a:t>
            </a:r>
          </a:p>
          <a:p>
            <a:r>
              <a:rPr lang="cs-CZ" dirty="0" smtClean="0">
                <a:latin typeface="Century Gothic" pitchFamily="34" charset="0"/>
              </a:rPr>
              <a:t>Kontraktační proces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latin typeface="Century Gothic" pitchFamily="34" charset="0"/>
              </a:rPr>
              <a:t>Souhlasný projev vůle obou smluvních stran zřídit mezi sebou závazek a řídit se obsahem smlouvy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latin typeface="Century Gothic" pitchFamily="34" charset="0"/>
              </a:rPr>
              <a:t>Oferta a akceptace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latin typeface="Century Gothic" pitchFamily="34" charset="0"/>
              </a:rPr>
              <a:t>Výsledek vyjednávání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latin typeface="Century Gothic" pitchFamily="34" charset="0"/>
              </a:rPr>
              <a:t>Smluvní volnost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latin typeface="Century Gothic" pitchFamily="34" charset="0"/>
              </a:rPr>
              <a:t>Forma smlouvy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tx1"/>
                </a:solidFill>
                <a:latin typeface="Century Gothic" pitchFamily="34" charset="0"/>
              </a:rPr>
              <a:t>OCHRANA SLABŠÍ SMLUVNÍ STRANY</a:t>
            </a:r>
            <a:endParaRPr lang="cs-CZ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800" dirty="0" smtClean="0">
                <a:latin typeface="Century Gothic" pitchFamily="34" charset="0"/>
              </a:rPr>
              <a:t>Tlumočník/překladatel je podnikatelem</a:t>
            </a:r>
          </a:p>
          <a:p>
            <a:pPr algn="just"/>
            <a:r>
              <a:rPr lang="cs-CZ" sz="2800" dirty="0" smtClean="0">
                <a:latin typeface="Century Gothic" pitchFamily="34" charset="0"/>
              </a:rPr>
              <a:t>Hlásí se k odbornému výkonu jako příslušník určitého povolání - povinnost jednat se znalostí a pečlivostí, která je s tímto povoláním spojena</a:t>
            </a:r>
          </a:p>
          <a:p>
            <a:pPr algn="just"/>
            <a:r>
              <a:rPr lang="cs-CZ" sz="2800" dirty="0" smtClean="0">
                <a:latin typeface="Century Gothic" pitchFamily="34" charset="0"/>
              </a:rPr>
              <a:t>Část obsahu smlouvy může objednatel určit odkazem na své obchodní podmínky</a:t>
            </a:r>
          </a:p>
          <a:p>
            <a:pPr algn="just"/>
            <a:r>
              <a:rPr lang="cs-CZ" sz="2800" dirty="0" smtClean="0">
                <a:latin typeface="Century Gothic" pitchFamily="34" charset="0"/>
              </a:rPr>
              <a:t>Ustanovení obchodních podmínek, které druhá strana nemohla rozumně očekávat, je neúčinné, nepřijala-li je tato strana výslovně</a:t>
            </a:r>
          </a:p>
          <a:p>
            <a:pPr algn="just"/>
            <a:r>
              <a:rPr lang="cs-CZ" sz="2800" dirty="0" smtClean="0">
                <a:latin typeface="Century Gothic" pitchFamily="34" charset="0"/>
              </a:rPr>
              <a:t>Podnikateli nevzniká nárok na zrušení smlouvy z titulu neúměrného krácení ani se nemůže dovolat neplatnosti smlouvy z důvody lichvy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tx1"/>
                </a:solidFill>
                <a:latin typeface="Century Gothic" pitchFamily="34" charset="0"/>
              </a:rPr>
              <a:t>ADHEZNÍ SMLOUVY</a:t>
            </a:r>
            <a:endParaRPr lang="cs-CZ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/>
            <a:r>
              <a:rPr lang="cs-CZ" dirty="0" smtClean="0">
                <a:latin typeface="Century Gothic" pitchFamily="34" charset="0"/>
              </a:rPr>
              <a:t>Smlouvy, jejíchž základní podmínky byly určeny jednostranně jednou ze smluvních stran, aniž slabší strana měla skutečnou příležitost obsah těchto základních podmínek ovlivnit</a:t>
            </a:r>
          </a:p>
          <a:p>
            <a:pPr algn="just"/>
            <a:r>
              <a:rPr lang="cs-CZ" dirty="0" smtClean="0">
                <a:latin typeface="Century Gothic" pitchFamily="34" charset="0"/>
              </a:rPr>
              <a:t>Kritériem je možnost připomínkovat a měnit smlouvy či vyjednávat o podmínkách smlouvy</a:t>
            </a:r>
          </a:p>
          <a:p>
            <a:pPr algn="just"/>
            <a:r>
              <a:rPr lang="cs-CZ" dirty="0" smtClean="0">
                <a:latin typeface="Century Gothic" pitchFamily="34" charset="0"/>
              </a:rPr>
              <a:t>Neplatná je doložka adhezní smlouvy, která je pro slabší stranu bez rozumného důvodu zvláště nevýhodná, zejména odchyluje-li se závažně a bez zvláštního důvodu od obvyklých podmínek</a:t>
            </a:r>
          </a:p>
          <a:p>
            <a:pPr algn="just"/>
            <a:r>
              <a:rPr lang="cs-CZ" dirty="0" smtClean="0">
                <a:latin typeface="Century Gothic" pitchFamily="34" charset="0"/>
              </a:rPr>
              <a:t>Mezi podnikateli lze aplikaci těchto ustanovení ve smlouvě vyloučit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tx1"/>
                </a:solidFill>
                <a:latin typeface="Century Gothic" pitchFamily="34" charset="0"/>
              </a:rPr>
              <a:t>VÝKLAD SMLUV</a:t>
            </a:r>
            <a:endParaRPr lang="cs-CZ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/>
            <a:r>
              <a:rPr lang="cs-CZ" sz="2300" dirty="0" smtClean="0">
                <a:latin typeface="Century Gothic" pitchFamily="34" charset="0"/>
              </a:rPr>
              <a:t>Smlouva se vyloží podle úmyslu smluvních stran, byl-li takový úmysl druhé straně znám</a:t>
            </a:r>
          </a:p>
          <a:p>
            <a:pPr algn="just"/>
            <a:r>
              <a:rPr lang="cs-CZ" sz="2300" dirty="0" smtClean="0">
                <a:latin typeface="Century Gothic" pitchFamily="34" charset="0"/>
              </a:rPr>
              <a:t>Přihlédne se k praxi zavedené mezi stranami, k tomu, co uzavření smlouvy předcházelo, i k tomu, jaký obsah a význam smlouvě následně strany přikládají</a:t>
            </a:r>
          </a:p>
          <a:p>
            <a:pPr algn="just"/>
            <a:r>
              <a:rPr lang="cs-CZ" sz="2300" dirty="0" smtClean="0">
                <a:latin typeface="Century Gothic" pitchFamily="34" charset="0"/>
              </a:rPr>
              <a:t>Připouští-li použitý výraz různý výklad, vyloží se v pochybnostech k tíži toho, kdo výrazu použil jako první</a:t>
            </a:r>
          </a:p>
          <a:p>
            <a:pPr algn="just"/>
            <a:r>
              <a:rPr lang="cs-CZ" sz="2300" dirty="0" smtClean="0">
                <a:latin typeface="Century Gothic" pitchFamily="34" charset="0"/>
              </a:rPr>
              <a:t>V právním styku s podnikatelem se výrazu připouštějícímu různý výklad přisoudí význam, jaký má v takovém styku pravidelně</a:t>
            </a:r>
          </a:p>
          <a:p>
            <a:pPr algn="just"/>
            <a:r>
              <a:rPr lang="cs-CZ" sz="2300" dirty="0" smtClean="0">
                <a:latin typeface="Century Gothic" pitchFamily="34" charset="0"/>
              </a:rPr>
              <a:t>V právním styku podnikatelů se přihlíží k obchodním zvyklostem, není-li stanovena jinak a obchodní zvyklost má přednost před zákonem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tx1"/>
                </a:solidFill>
                <a:latin typeface="Century Gothic" pitchFamily="34" charset="0"/>
              </a:rPr>
              <a:t>SMLUVNÍ TYPY</a:t>
            </a:r>
            <a:endParaRPr lang="cs-CZ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latin typeface="Century Gothic" pitchFamily="34" charset="0"/>
              </a:rPr>
              <a:t>NDA</a:t>
            </a:r>
          </a:p>
          <a:p>
            <a:pPr lvl="1"/>
            <a:r>
              <a:rPr lang="cs-CZ" dirty="0" err="1" smtClean="0">
                <a:solidFill>
                  <a:schemeClr val="tx1"/>
                </a:solidFill>
                <a:latin typeface="Century Gothic" pitchFamily="34" charset="0"/>
              </a:rPr>
              <a:t>Inominátní</a:t>
            </a:r>
            <a:r>
              <a:rPr lang="cs-CZ" dirty="0" smtClean="0">
                <a:solidFill>
                  <a:schemeClr val="tx1"/>
                </a:solidFill>
                <a:latin typeface="Century Gothic" pitchFamily="34" charset="0"/>
              </a:rPr>
              <a:t> smlouva</a:t>
            </a:r>
          </a:p>
          <a:p>
            <a:r>
              <a:rPr lang="cs-CZ" dirty="0" smtClean="0">
                <a:latin typeface="Century Gothic" pitchFamily="34" charset="0"/>
              </a:rPr>
              <a:t>Smlouva o dílo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latin typeface="Century Gothic" pitchFamily="34" charset="0"/>
              </a:rPr>
              <a:t>Rámcová smlouva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latin typeface="Century Gothic" pitchFamily="34" charset="0"/>
              </a:rPr>
              <a:t>Podstatné náležitosti, forma</a:t>
            </a:r>
          </a:p>
          <a:p>
            <a:pPr lvl="1" algn="just"/>
            <a:r>
              <a:rPr lang="cs-CZ" dirty="0" smtClean="0">
                <a:solidFill>
                  <a:schemeClr val="tx1"/>
                </a:solidFill>
                <a:latin typeface="Century Gothic" pitchFamily="34" charset="0"/>
              </a:rPr>
              <a:t>Povinnost zhotovitele dokončit a předat dílo a objednatele zaplatit cenu díla – sankce za prodlení</a:t>
            </a:r>
          </a:p>
          <a:p>
            <a:pPr lvl="1" algn="just"/>
            <a:r>
              <a:rPr lang="cs-CZ" dirty="0" smtClean="0">
                <a:solidFill>
                  <a:schemeClr val="tx1"/>
                </a:solidFill>
                <a:latin typeface="Century Gothic" pitchFamily="34" charset="0"/>
              </a:rPr>
              <a:t>Upozornění na nevhodnost podkladů či pokynů objednatele</a:t>
            </a:r>
          </a:p>
          <a:p>
            <a:pPr lvl="1" algn="just"/>
            <a:r>
              <a:rPr lang="cs-CZ" dirty="0" smtClean="0">
                <a:solidFill>
                  <a:schemeClr val="tx1"/>
                </a:solidFill>
                <a:latin typeface="Century Gothic" pitchFamily="34" charset="0"/>
              </a:rPr>
              <a:t>Odpovědnost za dodání díla dle smlouvy, popř. s obvyklými vlastnostmi vzhledem k účelu smlouvy</a:t>
            </a:r>
          </a:p>
          <a:p>
            <a:pPr lvl="1" algn="just"/>
            <a:r>
              <a:rPr lang="cs-CZ" dirty="0" smtClean="0">
                <a:solidFill>
                  <a:schemeClr val="tx1"/>
                </a:solidFill>
                <a:latin typeface="Century Gothic" pitchFamily="34" charset="0"/>
              </a:rPr>
              <a:t>Odpovědnost za vady</a:t>
            </a:r>
          </a:p>
          <a:p>
            <a:pPr lvl="1" algn="just"/>
            <a:r>
              <a:rPr lang="cs-CZ" dirty="0" smtClean="0">
                <a:solidFill>
                  <a:schemeClr val="tx1"/>
                </a:solidFill>
                <a:latin typeface="Century Gothic" pitchFamily="34" charset="0"/>
              </a:rPr>
              <a:t>Zákaz kontaktovat zákazníka objednatele</a:t>
            </a:r>
          </a:p>
          <a:p>
            <a:pPr lvl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tx1"/>
                </a:solidFill>
                <a:latin typeface="Century Gothic" pitchFamily="34" charset="0"/>
              </a:rPr>
              <a:t>POVINNOST MLČENLIVOSTI</a:t>
            </a:r>
            <a:endParaRPr lang="cs-CZ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/>
            <a:r>
              <a:rPr lang="cs-CZ" dirty="0" smtClean="0">
                <a:latin typeface="Century Gothic" pitchFamily="34" charset="0"/>
              </a:rPr>
              <a:t>Povinnost chránit, nezveřejnit a nevyužít objednatelem poskytnuté informace, vyjma užití v rozsahu nezbytném pro plnění smlouvy</a:t>
            </a:r>
          </a:p>
          <a:p>
            <a:pPr algn="just"/>
            <a:r>
              <a:rPr lang="cs-CZ" dirty="0" smtClean="0">
                <a:latin typeface="Century Gothic" pitchFamily="34" charset="0"/>
              </a:rPr>
              <a:t>Výjimky pro předání orgánům veřejné moci (povinnost informovat objednatele), informace již dříve zhotoviteli známé, získané nezávisle na objednateli či získané od třetích osob, souhlas</a:t>
            </a:r>
          </a:p>
          <a:p>
            <a:pPr algn="just"/>
            <a:r>
              <a:rPr lang="cs-CZ" dirty="0" smtClean="0">
                <a:latin typeface="Century Gothic" pitchFamily="34" charset="0"/>
              </a:rPr>
              <a:t>Týká se všech informací obchodní povahy a dalších ocenitelných či využitelných informací</a:t>
            </a:r>
          </a:p>
          <a:p>
            <a:pPr algn="just"/>
            <a:r>
              <a:rPr lang="cs-CZ" dirty="0" smtClean="0">
                <a:latin typeface="Century Gothic" pitchFamily="34" charset="0"/>
              </a:rPr>
              <a:t>Zpravidla přetrvá i po skončení smlouvy</a:t>
            </a:r>
          </a:p>
          <a:p>
            <a:pPr algn="just"/>
            <a:r>
              <a:rPr lang="cs-CZ" dirty="0" smtClean="0">
                <a:latin typeface="Century Gothic" pitchFamily="34" charset="0"/>
              </a:rPr>
              <a:t>Zajištěná smluvní pokutou a/nebo odpovědnost za způsobenou újmu</a:t>
            </a:r>
            <a:endParaRPr lang="cs-CZ" dirty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tx1"/>
                </a:solidFill>
                <a:latin typeface="Century Gothic" pitchFamily="34" charset="0"/>
              </a:rPr>
              <a:t>SMLUVNÍ POKUTA</a:t>
            </a:r>
            <a:endParaRPr lang="cs-CZ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 smtClean="0">
                <a:latin typeface="Century Gothic" pitchFamily="34" charset="0"/>
              </a:rPr>
              <a:t>Nepřiměřeně vysokou smluvní pokutu může soud na návrh dlužníka snížit až do výše škody vzniklé do doby rozhodnutí porušením té zajištěné povinnosti</a:t>
            </a:r>
          </a:p>
          <a:p>
            <a:pPr algn="just"/>
            <a:r>
              <a:rPr lang="cs-CZ" dirty="0" smtClean="0">
                <a:latin typeface="Century Gothic" pitchFamily="34" charset="0"/>
              </a:rPr>
              <a:t>Přihlíží se k hodnotě a významu zajišťované povinnosti, na kterou se vztahuje smluvní pokuta</a:t>
            </a:r>
          </a:p>
          <a:p>
            <a:pPr algn="just"/>
            <a:r>
              <a:rPr lang="cs-CZ" b="1" dirty="0" smtClean="0">
                <a:latin typeface="Century Gothic" pitchFamily="34" charset="0"/>
              </a:rPr>
              <a:t>Posuzuje se vždy podle okolností konkrétního případu – ponecháno na uvážení soudu</a:t>
            </a:r>
          </a:p>
          <a:p>
            <a:pPr algn="just"/>
            <a:r>
              <a:rPr lang="cs-CZ" dirty="0" smtClean="0">
                <a:latin typeface="Century Gothic" pitchFamily="34" charset="0"/>
              </a:rPr>
              <a:t>Plní funkci paušální náhrady škody, není-li dohodnuto jinak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Původ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1778</TotalTime>
  <Words>764</Words>
  <Application>Microsoft Office PowerPoint</Application>
  <PresentationFormat>Předvádění na obrazovce (4:3)</PresentationFormat>
  <Paragraphs>101</Paragraphs>
  <Slides>15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Původ</vt:lpstr>
      <vt:lpstr>Mgr. Zdeněk Horák </vt:lpstr>
      <vt:lpstr>CO NÁS DNES ČEKÁ</vt:lpstr>
      <vt:lpstr>PRÁVNÍ ÚPRAVA</vt:lpstr>
      <vt:lpstr>OCHRANA SLABŠÍ SMLUVNÍ STRANY</vt:lpstr>
      <vt:lpstr>ADHEZNÍ SMLOUVY</vt:lpstr>
      <vt:lpstr>VÝKLAD SMLUV</vt:lpstr>
      <vt:lpstr>SMLUVNÍ TYPY</vt:lpstr>
      <vt:lpstr>POVINNOST MLČENLIVOSTI</vt:lpstr>
      <vt:lpstr>SMLUVNÍ POKUTA</vt:lpstr>
      <vt:lpstr>SPLATNOST</vt:lpstr>
      <vt:lpstr>AUTORSKÁ PRÁVA</vt:lpstr>
      <vt:lpstr>UKONČENÍ SMLOUVY</vt:lpstr>
      <vt:lpstr>ŘEŠENÍ SPORŮ</vt:lpstr>
      <vt:lpstr>DOPORUČENÍ A DICLAIMER</vt:lpstr>
      <vt:lpstr>DĚKUJI VÁM ZA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Mgr. Zdeněk Horák </dc:title>
  <dc:creator>Zdeněk Horák</dc:creator>
  <cp:lastModifiedBy>Zdeněk Horák</cp:lastModifiedBy>
  <cp:revision>44</cp:revision>
  <dcterms:created xsi:type="dcterms:W3CDTF">2017-10-15T14:45:21Z</dcterms:created>
  <dcterms:modified xsi:type="dcterms:W3CDTF">2017-11-03T17:30:46Z</dcterms:modified>
</cp:coreProperties>
</file>