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handoutMasterIdLst>
    <p:handoutMasterId r:id="rId10"/>
  </p:handoutMasterIdLst>
  <p:sldIdLst>
    <p:sldId id="291" r:id="rId2"/>
    <p:sldId id="284" r:id="rId3"/>
    <p:sldId id="285" r:id="rId4"/>
    <p:sldId id="289" r:id="rId5"/>
    <p:sldId id="286" r:id="rId6"/>
    <p:sldId id="287" r:id="rId7"/>
    <p:sldId id="288" r:id="rId8"/>
    <p:sldId id="290" r:id="rId9"/>
  </p:sldIdLst>
  <p:sldSz cx="9144000" cy="6858000" type="screen4x3"/>
  <p:notesSz cx="6888163" cy="9623425"/>
  <p:defaultTextStyle>
    <a:defPPr>
      <a:defRPr lang="cs-CZ"/>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00"/>
    <a:srgbClr val="FF3300"/>
    <a:srgbClr val="3C3C5A"/>
    <a:srgbClr val="333333"/>
    <a:srgbClr val="660033"/>
    <a:srgbClr val="4D4D4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4667" autoAdjust="0"/>
  </p:normalViewPr>
  <p:slideViewPr>
    <p:cSldViewPr>
      <p:cViewPr varScale="1">
        <p:scale>
          <a:sx n="104" d="100"/>
          <a:sy n="104" d="100"/>
        </p:scale>
        <p:origin x="-1110"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36868100" cy="368681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oleObject" Target="file:///\\virtus2\zdroje\Marketing\cesty,%20konference\2018.01.03%20Oracle%20Praha\Grafy.xls"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file:///\\virtus2\zdroje\Marketing\cesty,%20konference\2018.01.03%20Oracle%20Praha\Grafy.xls" TargetMode="External"/><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cs-CZ"/>
  <c:clrMapOvr bg1="lt1" tx1="dk1" bg2="lt2" tx2="dk2" accent1="accent1" accent2="accent2" accent3="accent3" accent4="accent4" accent5="accent5" accent6="accent6" hlink="hlink" folHlink="folHlink"/>
  <c:chart>
    <c:title>
      <c:tx>
        <c:rich>
          <a:bodyPr/>
          <a:lstStyle/>
          <a:p>
            <a:pPr>
              <a:defRPr sz="1200" b="1" i="0" u="none" strike="noStrike" baseline="0">
                <a:solidFill>
                  <a:srgbClr val="000000"/>
                </a:solidFill>
                <a:latin typeface="Arial"/>
                <a:ea typeface="Arial"/>
                <a:cs typeface="Arial"/>
              </a:defRPr>
            </a:pPr>
            <a:r>
              <a:rPr lang="cs-CZ"/>
              <a:t>Czech &amp; Slovak Volumes - Weighted Words
</a:t>
            </a:r>
          </a:p>
        </c:rich>
      </c:tx>
      <c:layout>
        <c:manualLayout>
          <c:xMode val="edge"/>
          <c:yMode val="edge"/>
          <c:x val="0.32161907782868093"/>
          <c:y val="3.0232592469786206E-2"/>
        </c:manualLayout>
      </c:layout>
      <c:spPr>
        <a:noFill/>
        <a:ln w="25400">
          <a:noFill/>
        </a:ln>
      </c:spPr>
    </c:title>
    <c:plotArea>
      <c:layout>
        <c:manualLayout>
          <c:layoutTarget val="inner"/>
          <c:xMode val="edge"/>
          <c:yMode val="edge"/>
          <c:x val="6.7092721533797695E-2"/>
          <c:y val="0.16511646656575529"/>
          <c:w val="0.8583608500990606"/>
          <c:h val="0.73953572349169183"/>
        </c:manualLayout>
      </c:layout>
      <c:barChart>
        <c:barDir val="col"/>
        <c:grouping val="stacked"/>
        <c:ser>
          <c:idx val="0"/>
          <c:order val="0"/>
          <c:tx>
            <c:strRef>
              <c:f>WEL!$B$138</c:f>
              <c:strCache>
                <c:ptCount val="1"/>
                <c:pt idx="0">
                  <c:v>Czech</c:v>
                </c:pt>
              </c:strCache>
            </c:strRef>
          </c:tx>
          <c:spPr>
            <a:solidFill>
              <a:srgbClr val="9999FF"/>
            </a:solidFill>
            <a:ln w="12700">
              <a:solidFill>
                <a:srgbClr val="000000"/>
              </a:solidFill>
              <a:prstDash val="solid"/>
            </a:ln>
          </c:spPr>
          <c:cat>
            <c:numRef>
              <c:f>WEL!$A$141:$A$145</c:f>
              <c:numCache>
                <c:formatCode>General</c:formatCode>
                <c:ptCount val="5"/>
                <c:pt idx="0">
                  <c:v>2013</c:v>
                </c:pt>
                <c:pt idx="1">
                  <c:v>2014</c:v>
                </c:pt>
                <c:pt idx="2">
                  <c:v>2015</c:v>
                </c:pt>
                <c:pt idx="3">
                  <c:v>2016</c:v>
                </c:pt>
                <c:pt idx="4">
                  <c:v>2017</c:v>
                </c:pt>
              </c:numCache>
            </c:numRef>
          </c:cat>
          <c:val>
            <c:numRef>
              <c:f>WEL!$B$141:$B$145</c:f>
              <c:numCache>
                <c:formatCode>General</c:formatCode>
                <c:ptCount val="5"/>
                <c:pt idx="0">
                  <c:v>4562214</c:v>
                </c:pt>
                <c:pt idx="1">
                  <c:v>6527686</c:v>
                </c:pt>
                <c:pt idx="2">
                  <c:v>4610925</c:v>
                </c:pt>
                <c:pt idx="3">
                  <c:v>4563922</c:v>
                </c:pt>
                <c:pt idx="4">
                  <c:v>3348229</c:v>
                </c:pt>
              </c:numCache>
            </c:numRef>
          </c:val>
        </c:ser>
        <c:ser>
          <c:idx val="1"/>
          <c:order val="1"/>
          <c:tx>
            <c:strRef>
              <c:f>WEL!$C$138</c:f>
              <c:strCache>
                <c:ptCount val="1"/>
                <c:pt idx="0">
                  <c:v>Slovak</c:v>
                </c:pt>
              </c:strCache>
            </c:strRef>
          </c:tx>
          <c:spPr>
            <a:solidFill>
              <a:srgbClr val="993366"/>
            </a:solidFill>
            <a:ln w="12700">
              <a:solidFill>
                <a:srgbClr val="000000"/>
              </a:solidFill>
              <a:prstDash val="solid"/>
            </a:ln>
          </c:spPr>
          <c:cat>
            <c:numRef>
              <c:f>WEL!$A$141:$A$145</c:f>
              <c:numCache>
                <c:formatCode>General</c:formatCode>
                <c:ptCount val="5"/>
                <c:pt idx="0">
                  <c:v>2013</c:v>
                </c:pt>
                <c:pt idx="1">
                  <c:v>2014</c:v>
                </c:pt>
                <c:pt idx="2">
                  <c:v>2015</c:v>
                </c:pt>
                <c:pt idx="3">
                  <c:v>2016</c:v>
                </c:pt>
                <c:pt idx="4">
                  <c:v>2017</c:v>
                </c:pt>
              </c:numCache>
            </c:numRef>
          </c:cat>
          <c:val>
            <c:numRef>
              <c:f>WEL!$C$141:$C$145</c:f>
              <c:numCache>
                <c:formatCode>General</c:formatCode>
                <c:ptCount val="5"/>
                <c:pt idx="0">
                  <c:v>1642139</c:v>
                </c:pt>
                <c:pt idx="1">
                  <c:v>2529327</c:v>
                </c:pt>
                <c:pt idx="2">
                  <c:v>2027601</c:v>
                </c:pt>
                <c:pt idx="3">
                  <c:v>1362031</c:v>
                </c:pt>
                <c:pt idx="4">
                  <c:v>1643623</c:v>
                </c:pt>
              </c:numCache>
            </c:numRef>
          </c:val>
        </c:ser>
        <c:overlap val="100"/>
        <c:axId val="98245632"/>
        <c:axId val="99346688"/>
      </c:barChart>
      <c:catAx>
        <c:axId val="98245632"/>
        <c:scaling>
          <c:orientation val="minMax"/>
        </c:scaling>
        <c:axPos val="b"/>
        <c:numFmt formatCode="General" sourceLinked="1"/>
        <c:tickLblPos val="nextTo"/>
        <c:spPr>
          <a:ln w="3175">
            <a:solidFill>
              <a:srgbClr val="000000"/>
            </a:solidFill>
            <a:prstDash val="solid"/>
          </a:ln>
        </c:spPr>
        <c:txPr>
          <a:bodyPr rot="0" vert="horz"/>
          <a:lstStyle/>
          <a:p>
            <a:pPr>
              <a:defRPr sz="800" b="0" i="0" u="none" strike="noStrike" baseline="0">
                <a:solidFill>
                  <a:srgbClr val="000000"/>
                </a:solidFill>
                <a:latin typeface="Arial"/>
                <a:ea typeface="Arial"/>
                <a:cs typeface="Arial"/>
              </a:defRPr>
            </a:pPr>
            <a:endParaRPr lang="cs-CZ"/>
          </a:p>
        </c:txPr>
        <c:crossAx val="99346688"/>
        <c:crosses val="autoZero"/>
        <c:auto val="1"/>
        <c:lblAlgn val="ctr"/>
        <c:lblOffset val="100"/>
        <c:tickLblSkip val="1"/>
        <c:tickMarkSkip val="1"/>
      </c:catAx>
      <c:valAx>
        <c:axId val="99346688"/>
        <c:scaling>
          <c:orientation val="minMax"/>
        </c:scaling>
        <c:axPos val="l"/>
        <c:majorGridlines>
          <c:spPr>
            <a:ln w="3175">
              <a:solidFill>
                <a:srgbClr val="000000"/>
              </a:solidFill>
              <a:prstDash val="solid"/>
            </a:ln>
          </c:spPr>
        </c:majorGridlines>
        <c:numFmt formatCode="General" sourceLinked="1"/>
        <c:tickLblPos val="nextTo"/>
        <c:spPr>
          <a:ln w="3175">
            <a:solidFill>
              <a:srgbClr val="000000"/>
            </a:solidFill>
            <a:prstDash val="solid"/>
          </a:ln>
        </c:spPr>
        <c:txPr>
          <a:bodyPr rot="0" vert="horz"/>
          <a:lstStyle/>
          <a:p>
            <a:pPr>
              <a:defRPr sz="800" b="0" i="0" u="none" strike="noStrike" baseline="0">
                <a:solidFill>
                  <a:srgbClr val="000000"/>
                </a:solidFill>
                <a:latin typeface="Arial"/>
                <a:ea typeface="Arial"/>
                <a:cs typeface="Arial"/>
              </a:defRPr>
            </a:pPr>
            <a:endParaRPr lang="cs-CZ"/>
          </a:p>
        </c:txPr>
        <c:crossAx val="98245632"/>
        <c:crosses val="autoZero"/>
        <c:crossBetween val="between"/>
        <c:dispUnits>
          <c:builtInUnit val="millions"/>
          <c:dispUnitsLbl>
            <c:layout>
              <c:manualLayout>
                <c:xMode val="edge"/>
                <c:yMode val="edge"/>
                <c:x val="1.5974457508047043E-2"/>
                <c:y val="0.16511646656575529"/>
              </c:manualLayout>
            </c:layout>
            <c:tx>
              <c:rich>
                <a:bodyPr rot="-5400000" vert="horz"/>
                <a:lstStyle/>
                <a:p>
                  <a:pPr algn="ctr">
                    <a:defRPr sz="1000" b="1" i="0" u="none" strike="noStrike" baseline="0">
                      <a:solidFill>
                        <a:srgbClr val="000000"/>
                      </a:solidFill>
                      <a:latin typeface="Arial"/>
                      <a:ea typeface="Arial"/>
                      <a:cs typeface="Arial"/>
                    </a:defRPr>
                  </a:pPr>
                  <a:r>
                    <a:rPr lang="cs-CZ" dirty="0" smtClean="0"/>
                    <a:t>Mil</a:t>
                  </a:r>
                  <a:r>
                    <a:rPr lang="en-US" dirty="0" smtClean="0"/>
                    <a:t>l</a:t>
                  </a:r>
                  <a:r>
                    <a:rPr lang="cs-CZ" dirty="0" smtClean="0"/>
                    <a:t>ion</a:t>
                  </a:r>
                  <a:endParaRPr lang="cs-CZ" dirty="0"/>
                </a:p>
              </c:rich>
            </c:tx>
            <c:spPr>
              <a:noFill/>
              <a:ln w="25400">
                <a:noFill/>
              </a:ln>
            </c:spPr>
          </c:dispUnitsLbl>
        </c:dispUnits>
      </c:valAx>
      <c:spPr>
        <a:solidFill>
          <a:srgbClr val="C0C0C0"/>
        </a:solidFill>
        <a:ln w="12700">
          <a:solidFill>
            <a:srgbClr val="808080"/>
          </a:solidFill>
          <a:prstDash val="solid"/>
        </a:ln>
      </c:spPr>
    </c:plotArea>
    <c:legend>
      <c:legendPos val="r"/>
      <c:layout>
        <c:manualLayout>
          <c:xMode val="edge"/>
          <c:yMode val="edge"/>
          <c:x val="0.85516595859745093"/>
          <c:y val="0.18372113885485444"/>
          <c:w val="5.3248191693490037E-2"/>
          <c:h val="9.0697777409358443E-2"/>
        </c:manualLayout>
      </c:layout>
      <c:spPr>
        <a:solidFill>
          <a:srgbClr val="FFFFFF"/>
        </a:solidFill>
        <a:ln w="3175">
          <a:solidFill>
            <a:srgbClr val="000000"/>
          </a:solidFill>
          <a:prstDash val="solid"/>
        </a:ln>
      </c:spPr>
      <c:txPr>
        <a:bodyPr/>
        <a:lstStyle/>
        <a:p>
          <a:pPr>
            <a:defRPr sz="735" b="0" i="0" u="none" strike="noStrike" baseline="0">
              <a:solidFill>
                <a:srgbClr val="000000"/>
              </a:solidFill>
              <a:latin typeface="Arial"/>
              <a:ea typeface="Arial"/>
              <a:cs typeface="Arial"/>
            </a:defRPr>
          </a:pPr>
          <a:endParaRPr lang="cs-CZ"/>
        </a:p>
      </c:txPr>
    </c:legend>
    <c:plotVisOnly val="1"/>
    <c:dispBlanksAs val="gap"/>
  </c:chart>
  <c:spPr>
    <a:solidFill>
      <a:srgbClr val="FFFFFF"/>
    </a:solidFill>
    <a:ln w="9525">
      <a:noFill/>
    </a:ln>
  </c:spPr>
  <c:txPr>
    <a:bodyPr/>
    <a:lstStyle/>
    <a:p>
      <a:pPr>
        <a:defRPr sz="1000" b="0" i="0" u="none" strike="noStrike" baseline="0">
          <a:solidFill>
            <a:srgbClr val="000000"/>
          </a:solidFill>
          <a:latin typeface="Arial"/>
          <a:ea typeface="Arial"/>
          <a:cs typeface="Arial"/>
        </a:defRPr>
      </a:pPr>
      <a:endParaRPr lang="cs-CZ"/>
    </a:p>
  </c:txPr>
  <c:externalData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cs-CZ"/>
  <c:clrMapOvr bg1="lt1" tx1="dk1" bg2="lt2" tx2="dk2" accent1="accent1" accent2="accent2" accent3="accent3" accent4="accent4" accent5="accent5" accent6="accent6" hlink="hlink" folHlink="folHlink"/>
  <c:chart>
    <c:title>
      <c:tx>
        <c:rich>
          <a:bodyPr/>
          <a:lstStyle/>
          <a:p>
            <a:pPr>
              <a:defRPr sz="1200" b="1" i="0" u="none" strike="noStrike" baseline="0">
                <a:solidFill>
                  <a:srgbClr val="000000"/>
                </a:solidFill>
                <a:latin typeface="Arial"/>
                <a:ea typeface="Arial"/>
                <a:cs typeface="Arial"/>
              </a:defRPr>
            </a:pPr>
            <a:r>
              <a:rPr lang="cs-CZ"/>
              <a:t>2017 - Clients Revenue Share</a:t>
            </a:r>
          </a:p>
        </c:rich>
      </c:tx>
      <c:layout>
        <c:manualLayout>
          <c:xMode val="edge"/>
          <c:yMode val="edge"/>
          <c:x val="0.38075313807531375"/>
          <c:y val="2.9182907100129163E-2"/>
        </c:manualLayout>
      </c:layout>
      <c:spPr>
        <a:noFill/>
        <a:ln w="25400">
          <a:noFill/>
        </a:ln>
      </c:spPr>
    </c:title>
    <c:plotArea>
      <c:layout>
        <c:manualLayout>
          <c:layoutTarget val="inner"/>
          <c:xMode val="edge"/>
          <c:yMode val="edge"/>
          <c:x val="0.29497907949790864"/>
          <c:y val="0.28210143530124798"/>
          <c:w val="0.28661087866108786"/>
          <c:h val="0.53307443636235863"/>
        </c:manualLayout>
      </c:layout>
      <c:pieChart>
        <c:varyColors val="1"/>
        <c:ser>
          <c:idx val="0"/>
          <c:order val="0"/>
          <c:spPr>
            <a:solidFill>
              <a:srgbClr val="9999FF"/>
            </a:solidFill>
            <a:ln w="12700">
              <a:solidFill>
                <a:srgbClr val="000000"/>
              </a:solidFill>
              <a:prstDash val="solid"/>
            </a:ln>
          </c:spPr>
          <c:dPt>
            <c:idx val="1"/>
            <c:spPr>
              <a:solidFill>
                <a:srgbClr val="993366"/>
              </a:solidFill>
              <a:ln w="12700">
                <a:solidFill>
                  <a:srgbClr val="000000"/>
                </a:solidFill>
                <a:prstDash val="solid"/>
              </a:ln>
            </c:spPr>
          </c:dPt>
          <c:dPt>
            <c:idx val="2"/>
            <c:spPr>
              <a:solidFill>
                <a:srgbClr val="FFFFCC"/>
              </a:solidFill>
              <a:ln w="12700">
                <a:solidFill>
                  <a:srgbClr val="000000"/>
                </a:solidFill>
                <a:prstDash val="solid"/>
              </a:ln>
            </c:spPr>
          </c:dPt>
          <c:dPt>
            <c:idx val="3"/>
            <c:spPr>
              <a:solidFill>
                <a:srgbClr val="CCFFFF"/>
              </a:solidFill>
              <a:ln w="12700">
                <a:solidFill>
                  <a:srgbClr val="000000"/>
                </a:solidFill>
                <a:prstDash val="solid"/>
              </a:ln>
            </c:spPr>
          </c:dPt>
          <c:dPt>
            <c:idx val="4"/>
            <c:spPr>
              <a:solidFill>
                <a:srgbClr val="660066"/>
              </a:solidFill>
              <a:ln w="12700">
                <a:solidFill>
                  <a:srgbClr val="000000"/>
                </a:solidFill>
                <a:prstDash val="solid"/>
              </a:ln>
            </c:spPr>
          </c:dPt>
          <c:dPt>
            <c:idx val="5"/>
            <c:spPr>
              <a:solidFill>
                <a:srgbClr val="FF8080"/>
              </a:solidFill>
              <a:ln w="12700">
                <a:solidFill>
                  <a:srgbClr val="000000"/>
                </a:solidFill>
                <a:prstDash val="solid"/>
              </a:ln>
            </c:spPr>
          </c:dPt>
          <c:dPt>
            <c:idx val="6"/>
            <c:spPr>
              <a:solidFill>
                <a:srgbClr val="0066CC"/>
              </a:solidFill>
              <a:ln w="12700">
                <a:solidFill>
                  <a:srgbClr val="000000"/>
                </a:solidFill>
                <a:prstDash val="solid"/>
              </a:ln>
            </c:spPr>
          </c:dPt>
          <c:dPt>
            <c:idx val="7"/>
            <c:spPr>
              <a:solidFill>
                <a:srgbClr val="CCCCFF"/>
              </a:solidFill>
              <a:ln w="12700">
                <a:solidFill>
                  <a:srgbClr val="000000"/>
                </a:solidFill>
                <a:prstDash val="solid"/>
              </a:ln>
            </c:spPr>
          </c:dPt>
          <c:dPt>
            <c:idx val="8"/>
            <c:spPr>
              <a:solidFill>
                <a:srgbClr val="000080"/>
              </a:solidFill>
              <a:ln w="12700">
                <a:solidFill>
                  <a:srgbClr val="000000"/>
                </a:solidFill>
                <a:prstDash val="solid"/>
              </a:ln>
            </c:spPr>
          </c:dPt>
          <c:dPt>
            <c:idx val="9"/>
            <c:spPr>
              <a:solidFill>
                <a:srgbClr val="FF00FF"/>
              </a:solidFill>
              <a:ln w="12700">
                <a:solidFill>
                  <a:srgbClr val="000000"/>
                </a:solidFill>
                <a:prstDash val="solid"/>
              </a:ln>
            </c:spPr>
          </c:dPt>
          <c:dPt>
            <c:idx val="10"/>
            <c:spPr>
              <a:solidFill>
                <a:srgbClr val="FFFF00"/>
              </a:solidFill>
              <a:ln w="12700">
                <a:solidFill>
                  <a:srgbClr val="000000"/>
                </a:solidFill>
                <a:prstDash val="solid"/>
              </a:ln>
            </c:spPr>
          </c:dPt>
          <c:dPt>
            <c:idx val="11"/>
            <c:spPr>
              <a:solidFill>
                <a:srgbClr val="00FFFF"/>
              </a:solidFill>
              <a:ln w="12700">
                <a:solidFill>
                  <a:srgbClr val="000000"/>
                </a:solidFill>
                <a:prstDash val="solid"/>
              </a:ln>
            </c:spPr>
          </c:dPt>
          <c:dLbls>
            <c:dLbl>
              <c:idx val="0"/>
              <c:delete val="1"/>
            </c:dLbl>
            <c:dLbl>
              <c:idx val="1"/>
              <c:delete val="1"/>
            </c:dLbl>
            <c:dLbl>
              <c:idx val="2"/>
              <c:delete val="1"/>
            </c:dLbl>
            <c:dLbl>
              <c:idx val="4"/>
              <c:layout>
                <c:manualLayout>
                  <c:x val="-2.5538387199508334E-3"/>
                  <c:y val="1.4030133612949677E-2"/>
                </c:manualLayout>
              </c:layout>
              <c:dLblPos val="bestFit"/>
              <c:showLegendKey val="1"/>
              <c:showCatName val="1"/>
              <c:showPercent val="1"/>
            </c:dLbl>
            <c:dLbl>
              <c:idx val="5"/>
              <c:layout>
                <c:manualLayout>
                  <c:x val="5.5886842596558272E-3"/>
                  <c:y val="6.5020041508895903E-3"/>
                </c:manualLayout>
              </c:layout>
              <c:dLblPos val="bestFit"/>
              <c:showLegendKey val="1"/>
              <c:showCatName val="1"/>
              <c:showPercent val="1"/>
            </c:dLbl>
            <c:dLbl>
              <c:idx val="6"/>
              <c:delete val="1"/>
            </c:dLbl>
            <c:dLbl>
              <c:idx val="9"/>
              <c:layout>
                <c:manualLayout>
                  <c:x val="8.7937491077213527E-3"/>
                  <c:y val="5.1553154578801771E-3"/>
                </c:manualLayout>
              </c:layout>
              <c:dLblPos val="bestFit"/>
              <c:showLegendKey val="1"/>
              <c:showCatName val="1"/>
              <c:showPercent val="1"/>
            </c:dLbl>
            <c:dLbl>
              <c:idx val="10"/>
              <c:delete val="1"/>
            </c:dLbl>
            <c:numFmt formatCode="0%" sourceLinked="0"/>
            <c:spPr>
              <a:noFill/>
              <a:ln w="25400">
                <a:noFill/>
              </a:ln>
            </c:spPr>
            <c:txPr>
              <a:bodyPr/>
              <a:lstStyle/>
              <a:p>
                <a:pPr>
                  <a:defRPr sz="1175" b="0" i="0" u="none" strike="noStrike" baseline="0">
                    <a:solidFill>
                      <a:srgbClr val="000000"/>
                    </a:solidFill>
                    <a:latin typeface="Arial"/>
                    <a:ea typeface="Arial"/>
                    <a:cs typeface="Arial"/>
                  </a:defRPr>
                </a:pPr>
                <a:endParaRPr lang="cs-CZ"/>
              </a:p>
            </c:txPr>
            <c:showLegendKey val="1"/>
            <c:showCatName val="1"/>
            <c:showPercent val="1"/>
          </c:dLbls>
          <c:cat>
            <c:strRef>
              <c:f>Sheet3!$A$2:$A$12</c:f>
              <c:strCache>
                <c:ptCount val="11"/>
                <c:pt idx="0">
                  <c:v>Acclaro</c:v>
                </c:pt>
                <c:pt idx="1">
                  <c:v>Fujitsu</c:v>
                </c:pt>
                <c:pt idx="2">
                  <c:v>Intel</c:v>
                </c:pt>
                <c:pt idx="3">
                  <c:v>Lionbridge</c:v>
                </c:pt>
                <c:pt idx="4">
                  <c:v>LUZ</c:v>
                </c:pt>
                <c:pt idx="5">
                  <c:v>Moravia</c:v>
                </c:pt>
                <c:pt idx="6">
                  <c:v>RoundTable</c:v>
                </c:pt>
                <c:pt idx="7">
                  <c:v>Vistatec</c:v>
                </c:pt>
                <c:pt idx="8">
                  <c:v>Transperfect</c:v>
                </c:pt>
                <c:pt idx="9">
                  <c:v>Welocalize</c:v>
                </c:pt>
                <c:pt idx="10">
                  <c:v>Other</c:v>
                </c:pt>
              </c:strCache>
            </c:strRef>
          </c:cat>
          <c:val>
            <c:numRef>
              <c:f>Sheet3!$B$2:$B$12</c:f>
              <c:numCache>
                <c:formatCode>#,##0.00\ "Kč"</c:formatCode>
                <c:ptCount val="11"/>
                <c:pt idx="0">
                  <c:v>39077</c:v>
                </c:pt>
                <c:pt idx="1">
                  <c:v>191931</c:v>
                </c:pt>
                <c:pt idx="2">
                  <c:v>525733</c:v>
                </c:pt>
                <c:pt idx="3">
                  <c:v>1623528</c:v>
                </c:pt>
                <c:pt idx="4">
                  <c:v>821804</c:v>
                </c:pt>
                <c:pt idx="5">
                  <c:v>765625</c:v>
                </c:pt>
                <c:pt idx="6">
                  <c:v>28244</c:v>
                </c:pt>
                <c:pt idx="7">
                  <c:v>598165</c:v>
                </c:pt>
                <c:pt idx="8">
                  <c:v>912699</c:v>
                </c:pt>
                <c:pt idx="9">
                  <c:v>8539969</c:v>
                </c:pt>
                <c:pt idx="10">
                  <c:v>67406</c:v>
                </c:pt>
              </c:numCache>
            </c:numRef>
          </c:val>
        </c:ser>
        <c:dLbls>
          <c:showLegendKey val="1"/>
          <c:showCatName val="1"/>
          <c:showPercent val="1"/>
        </c:dLbls>
        <c:firstSliceAng val="0"/>
      </c:pieChart>
      <c:spPr>
        <a:noFill/>
        <a:ln w="25400">
          <a:noFill/>
        </a:ln>
      </c:spPr>
    </c:plotArea>
    <c:plotVisOnly val="1"/>
    <c:dispBlanksAs val="zero"/>
  </c:chart>
  <c:spPr>
    <a:solidFill>
      <a:srgbClr val="FFFFFF"/>
    </a:solidFill>
    <a:ln w="9525">
      <a:noFill/>
    </a:ln>
  </c:spPr>
  <c:txPr>
    <a:bodyPr/>
    <a:lstStyle/>
    <a:p>
      <a:pPr>
        <a:defRPr sz="1175" b="0" i="0" u="none" strike="noStrike" baseline="0">
          <a:solidFill>
            <a:srgbClr val="000000"/>
          </a:solidFill>
          <a:latin typeface="Arial"/>
          <a:ea typeface="Arial"/>
          <a:cs typeface="Arial"/>
        </a:defRPr>
      </a:pPr>
      <a:endParaRPr lang="cs-CZ"/>
    </a:p>
  </c:txPr>
  <c:externalData r:id="rId2"/>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84500" cy="481013"/>
          </a:xfrm>
          <a:prstGeom prst="rect">
            <a:avLst/>
          </a:prstGeom>
          <a:noFill/>
          <a:ln w="9525">
            <a:noFill/>
            <a:miter lim="800000"/>
            <a:headEnd/>
            <a:tailEnd/>
          </a:ln>
          <a:effectLst/>
        </p:spPr>
        <p:txBody>
          <a:bodyPr vert="horz" wrap="square" lIns="94348" tIns="47174" rIns="94348" bIns="47174" numCol="1" anchor="t" anchorCtr="0" compatLnSpc="1">
            <a:prstTxWarp prst="textNoShape">
              <a:avLst/>
            </a:prstTxWarp>
          </a:bodyPr>
          <a:lstStyle>
            <a:lvl1pPr defTabSz="942975" eaLnBrk="1" hangingPunct="1">
              <a:defRPr sz="1200"/>
            </a:lvl1pPr>
          </a:lstStyle>
          <a:p>
            <a:endParaRPr lang="cs-CZ"/>
          </a:p>
        </p:txBody>
      </p:sp>
      <p:sp>
        <p:nvSpPr>
          <p:cNvPr id="10243" name="Rectangle 3"/>
          <p:cNvSpPr>
            <a:spLocks noGrp="1" noChangeArrowheads="1"/>
          </p:cNvSpPr>
          <p:nvPr>
            <p:ph type="dt" sz="quarter" idx="1"/>
          </p:nvPr>
        </p:nvSpPr>
        <p:spPr bwMode="auto">
          <a:xfrm>
            <a:off x="3902075" y="0"/>
            <a:ext cx="2984500" cy="481013"/>
          </a:xfrm>
          <a:prstGeom prst="rect">
            <a:avLst/>
          </a:prstGeom>
          <a:noFill/>
          <a:ln w="9525">
            <a:noFill/>
            <a:miter lim="800000"/>
            <a:headEnd/>
            <a:tailEnd/>
          </a:ln>
          <a:effectLst/>
        </p:spPr>
        <p:txBody>
          <a:bodyPr vert="horz" wrap="square" lIns="94348" tIns="47174" rIns="94348" bIns="47174" numCol="1" anchor="t" anchorCtr="0" compatLnSpc="1">
            <a:prstTxWarp prst="textNoShape">
              <a:avLst/>
            </a:prstTxWarp>
          </a:bodyPr>
          <a:lstStyle>
            <a:lvl1pPr algn="r" defTabSz="942975" eaLnBrk="1" hangingPunct="1">
              <a:defRPr sz="1200"/>
            </a:lvl1pPr>
          </a:lstStyle>
          <a:p>
            <a:endParaRPr lang="cs-CZ"/>
          </a:p>
        </p:txBody>
      </p:sp>
      <p:sp>
        <p:nvSpPr>
          <p:cNvPr id="10244" name="Rectangle 4"/>
          <p:cNvSpPr>
            <a:spLocks noGrp="1" noChangeArrowheads="1"/>
          </p:cNvSpPr>
          <p:nvPr>
            <p:ph type="ftr" sz="quarter" idx="2"/>
          </p:nvPr>
        </p:nvSpPr>
        <p:spPr bwMode="auto">
          <a:xfrm>
            <a:off x="0" y="9140825"/>
            <a:ext cx="2984500" cy="481013"/>
          </a:xfrm>
          <a:prstGeom prst="rect">
            <a:avLst/>
          </a:prstGeom>
          <a:noFill/>
          <a:ln w="9525">
            <a:noFill/>
            <a:miter lim="800000"/>
            <a:headEnd/>
            <a:tailEnd/>
          </a:ln>
          <a:effectLst/>
        </p:spPr>
        <p:txBody>
          <a:bodyPr vert="horz" wrap="square" lIns="94348" tIns="47174" rIns="94348" bIns="47174" numCol="1" anchor="b" anchorCtr="0" compatLnSpc="1">
            <a:prstTxWarp prst="textNoShape">
              <a:avLst/>
            </a:prstTxWarp>
          </a:bodyPr>
          <a:lstStyle>
            <a:lvl1pPr defTabSz="942975" eaLnBrk="1" hangingPunct="1">
              <a:defRPr sz="1200"/>
            </a:lvl1pPr>
          </a:lstStyle>
          <a:p>
            <a:endParaRPr lang="cs-CZ"/>
          </a:p>
        </p:txBody>
      </p:sp>
      <p:sp>
        <p:nvSpPr>
          <p:cNvPr id="10245" name="Rectangle 5"/>
          <p:cNvSpPr>
            <a:spLocks noGrp="1" noChangeArrowheads="1"/>
          </p:cNvSpPr>
          <p:nvPr>
            <p:ph type="sldNum" sz="quarter" idx="3"/>
          </p:nvPr>
        </p:nvSpPr>
        <p:spPr bwMode="auto">
          <a:xfrm>
            <a:off x="3902075" y="9140825"/>
            <a:ext cx="2984500" cy="481013"/>
          </a:xfrm>
          <a:prstGeom prst="rect">
            <a:avLst/>
          </a:prstGeom>
          <a:noFill/>
          <a:ln w="9525">
            <a:noFill/>
            <a:miter lim="800000"/>
            <a:headEnd/>
            <a:tailEnd/>
          </a:ln>
          <a:effectLst/>
        </p:spPr>
        <p:txBody>
          <a:bodyPr vert="horz" wrap="square" lIns="94348" tIns="47174" rIns="94348" bIns="47174" numCol="1" anchor="b" anchorCtr="0" compatLnSpc="1">
            <a:prstTxWarp prst="textNoShape">
              <a:avLst/>
            </a:prstTxWarp>
          </a:bodyPr>
          <a:lstStyle>
            <a:lvl1pPr algn="r" defTabSz="942975" eaLnBrk="1" hangingPunct="1">
              <a:defRPr sz="1200"/>
            </a:lvl1pPr>
          </a:lstStyle>
          <a:p>
            <a:fld id="{00CBB00A-D1BF-4960-AEAA-4ADFF60D7A66}" type="slidenum">
              <a:rPr lang="cs-CZ"/>
              <a:pPr/>
              <a:t>‹#›</a:t>
            </a:fld>
            <a:endParaRPr lang="cs-CZ"/>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cs-CZ" smtClean="0"/>
              <a:t>Klepnutím lze upravit styl předlohy podnadpisů.</a:t>
            </a:r>
            <a:endParaRPr lang="cs-CZ"/>
          </a:p>
        </p:txBody>
      </p:sp>
      <p:sp>
        <p:nvSpPr>
          <p:cNvPr id="4" name="Zástupný symbol pro datum 3"/>
          <p:cNvSpPr>
            <a:spLocks noGrp="1"/>
          </p:cNvSpPr>
          <p:nvPr>
            <p:ph type="dt" sz="half" idx="10"/>
          </p:nvPr>
        </p:nvSpPr>
        <p:spPr/>
        <p:txBody>
          <a:bodyPr/>
          <a:lstStyle>
            <a:lvl1pPr>
              <a:defRPr/>
            </a:lvl1pPr>
          </a:lstStyle>
          <a:p>
            <a:endParaRPr lang="cs-CZ"/>
          </a:p>
        </p:txBody>
      </p:sp>
      <p:sp>
        <p:nvSpPr>
          <p:cNvPr id="5" name="Zástupný symbol pro zápatí 4"/>
          <p:cNvSpPr>
            <a:spLocks noGrp="1"/>
          </p:cNvSpPr>
          <p:nvPr>
            <p:ph type="ftr" sz="quarter" idx="11"/>
          </p:nvPr>
        </p:nvSpPr>
        <p:spPr/>
        <p:txBody>
          <a:bodyPr/>
          <a:lstStyle>
            <a:lvl1pPr>
              <a:defRPr/>
            </a:lvl1pPr>
          </a:lstStyle>
          <a:p>
            <a:endParaRPr lang="cs-CZ"/>
          </a:p>
        </p:txBody>
      </p:sp>
      <p:sp>
        <p:nvSpPr>
          <p:cNvPr id="6" name="Zástupný symbol pro číslo snímku 5"/>
          <p:cNvSpPr>
            <a:spLocks noGrp="1"/>
          </p:cNvSpPr>
          <p:nvPr>
            <p:ph type="sldNum" sz="quarter" idx="12"/>
          </p:nvPr>
        </p:nvSpPr>
        <p:spPr/>
        <p:txBody>
          <a:bodyPr/>
          <a:lstStyle>
            <a:lvl1pPr>
              <a:defRPr/>
            </a:lvl1pPr>
          </a:lstStyle>
          <a:p>
            <a:fld id="{EEFACF52-B7FD-4114-983F-370D0ED79270}" type="slidenum">
              <a:rPr lang="cs-CZ"/>
              <a:pPr/>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endParaRPr lang="cs-CZ"/>
          </a:p>
        </p:txBody>
      </p:sp>
      <p:sp>
        <p:nvSpPr>
          <p:cNvPr id="5" name="Zástupný symbol pro zápatí 4"/>
          <p:cNvSpPr>
            <a:spLocks noGrp="1"/>
          </p:cNvSpPr>
          <p:nvPr>
            <p:ph type="ftr" sz="quarter" idx="11"/>
          </p:nvPr>
        </p:nvSpPr>
        <p:spPr/>
        <p:txBody>
          <a:bodyPr/>
          <a:lstStyle>
            <a:lvl1pPr>
              <a:defRPr/>
            </a:lvl1pPr>
          </a:lstStyle>
          <a:p>
            <a:endParaRPr lang="cs-CZ"/>
          </a:p>
        </p:txBody>
      </p:sp>
      <p:sp>
        <p:nvSpPr>
          <p:cNvPr id="6" name="Zástupný symbol pro číslo snímku 5"/>
          <p:cNvSpPr>
            <a:spLocks noGrp="1"/>
          </p:cNvSpPr>
          <p:nvPr>
            <p:ph type="sldNum" sz="quarter" idx="12"/>
          </p:nvPr>
        </p:nvSpPr>
        <p:spPr/>
        <p:txBody>
          <a:bodyPr/>
          <a:lstStyle>
            <a:lvl1pPr>
              <a:defRPr/>
            </a:lvl1pPr>
          </a:lstStyle>
          <a:p>
            <a:fld id="{6CA525D6-6ECA-493A-97FB-EC71D3216F3C}" type="slidenum">
              <a:rPr lang="cs-CZ"/>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endParaRPr lang="cs-CZ"/>
          </a:p>
        </p:txBody>
      </p:sp>
      <p:sp>
        <p:nvSpPr>
          <p:cNvPr id="5" name="Zástupný symbol pro zápatí 4"/>
          <p:cNvSpPr>
            <a:spLocks noGrp="1"/>
          </p:cNvSpPr>
          <p:nvPr>
            <p:ph type="ftr" sz="quarter" idx="11"/>
          </p:nvPr>
        </p:nvSpPr>
        <p:spPr/>
        <p:txBody>
          <a:bodyPr/>
          <a:lstStyle>
            <a:lvl1pPr>
              <a:defRPr/>
            </a:lvl1pPr>
          </a:lstStyle>
          <a:p>
            <a:endParaRPr lang="cs-CZ"/>
          </a:p>
        </p:txBody>
      </p:sp>
      <p:sp>
        <p:nvSpPr>
          <p:cNvPr id="6" name="Zástupný symbol pro číslo snímku 5"/>
          <p:cNvSpPr>
            <a:spLocks noGrp="1"/>
          </p:cNvSpPr>
          <p:nvPr>
            <p:ph type="sldNum" sz="quarter" idx="12"/>
          </p:nvPr>
        </p:nvSpPr>
        <p:spPr/>
        <p:txBody>
          <a:bodyPr/>
          <a:lstStyle>
            <a:lvl1pPr>
              <a:defRPr/>
            </a:lvl1pPr>
          </a:lstStyle>
          <a:p>
            <a:fld id="{C52A7117-1BD5-4CFC-8D42-91CF181F1107}" type="slidenum">
              <a:rPr lang="cs-CZ"/>
              <a:pPr/>
              <a:t>‹#›</a:t>
            </a:fld>
            <a:endParaRPr lang="cs-CZ"/>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Nadpis, text a obsah">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p:spPr>
        <p:txBody>
          <a:bodyPr/>
          <a:lstStyle/>
          <a:p>
            <a:r>
              <a:rPr lang="cs-CZ" smtClean="0"/>
              <a:t>Klepnutím lze upravit styl předlohy nadpisů.</a:t>
            </a:r>
            <a:endParaRPr lang="cs-CZ"/>
          </a:p>
        </p:txBody>
      </p:sp>
      <p:sp>
        <p:nvSpPr>
          <p:cNvPr id="3" name="Zástupný symbol pro text 2"/>
          <p:cNvSpPr>
            <a:spLocks noGrp="1"/>
          </p:cNvSpPr>
          <p:nvPr>
            <p:ph type="body" sz="half" idx="1"/>
          </p:nvPr>
        </p:nvSpPr>
        <p:spPr>
          <a:xfrm>
            <a:off x="457200" y="1600200"/>
            <a:ext cx="4038600" cy="4525963"/>
          </a:xfrm>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a:xfrm>
            <a:off x="457200" y="6245225"/>
            <a:ext cx="2133600" cy="476250"/>
          </a:xfrm>
        </p:spPr>
        <p:txBody>
          <a:bodyPr/>
          <a:lstStyle>
            <a:lvl1pPr>
              <a:defRPr/>
            </a:lvl1pPr>
          </a:lstStyle>
          <a:p>
            <a:endParaRPr lang="cs-CZ"/>
          </a:p>
        </p:txBody>
      </p:sp>
      <p:sp>
        <p:nvSpPr>
          <p:cNvPr id="6" name="Zástupný symbol pro zápatí 5"/>
          <p:cNvSpPr>
            <a:spLocks noGrp="1"/>
          </p:cNvSpPr>
          <p:nvPr>
            <p:ph type="ftr" sz="quarter" idx="11"/>
          </p:nvPr>
        </p:nvSpPr>
        <p:spPr>
          <a:xfrm>
            <a:off x="3124200" y="6245225"/>
            <a:ext cx="2895600" cy="476250"/>
          </a:xfrm>
        </p:spPr>
        <p:txBody>
          <a:bodyPr/>
          <a:lstStyle>
            <a:lvl1pPr>
              <a:defRPr/>
            </a:lvl1pPr>
          </a:lstStyle>
          <a:p>
            <a:endParaRPr lang="cs-CZ"/>
          </a:p>
        </p:txBody>
      </p:sp>
      <p:pic>
        <p:nvPicPr>
          <p:cNvPr id="8" name="Obrázek 7" descr="Virtus_logo.gif"/>
          <p:cNvPicPr>
            <a:picLocks noChangeAspect="1"/>
          </p:cNvPicPr>
          <p:nvPr userDrawn="1"/>
        </p:nvPicPr>
        <p:blipFill>
          <a:blip r:embed="rId2" cstate="print"/>
          <a:stretch>
            <a:fillRect/>
          </a:stretch>
        </p:blipFill>
        <p:spPr>
          <a:xfrm>
            <a:off x="7200292" y="6165304"/>
            <a:ext cx="1577614" cy="516042"/>
          </a:xfrm>
          <a:prstGeom prst="rect">
            <a:avLst/>
          </a:prstGeom>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Obsah">
    <p:spTree>
      <p:nvGrpSpPr>
        <p:cNvPr id="1" name=""/>
        <p:cNvGrpSpPr/>
        <p:nvPr/>
      </p:nvGrpSpPr>
      <p:grpSpPr>
        <a:xfrm>
          <a:off x="0" y="0"/>
          <a:ext cx="0" cy="0"/>
          <a:chOff x="0" y="0"/>
          <a:chExt cx="0" cy="0"/>
        </a:xfrm>
      </p:grpSpPr>
      <p:sp>
        <p:nvSpPr>
          <p:cNvPr id="2" name="Zástupný symbol pro obsah 1"/>
          <p:cNvSpPr>
            <a:spLocks noGrp="1"/>
          </p:cNvSpPr>
          <p:nvPr>
            <p:ph/>
          </p:nvPr>
        </p:nvSpPr>
        <p:spPr>
          <a:xfrm>
            <a:off x="457200" y="274638"/>
            <a:ext cx="8229600" cy="5851525"/>
          </a:xfrm>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3" name="Zástupný symbol pro datum 2"/>
          <p:cNvSpPr>
            <a:spLocks noGrp="1"/>
          </p:cNvSpPr>
          <p:nvPr>
            <p:ph type="dt" sz="half" idx="10"/>
          </p:nvPr>
        </p:nvSpPr>
        <p:spPr>
          <a:xfrm>
            <a:off x="457200" y="6245225"/>
            <a:ext cx="2133600" cy="476250"/>
          </a:xfrm>
        </p:spPr>
        <p:txBody>
          <a:bodyPr/>
          <a:lstStyle>
            <a:lvl1pPr>
              <a:defRPr/>
            </a:lvl1pPr>
          </a:lstStyle>
          <a:p>
            <a:endParaRPr lang="cs-CZ"/>
          </a:p>
        </p:txBody>
      </p:sp>
      <p:sp>
        <p:nvSpPr>
          <p:cNvPr id="4" name="Zástupný symbol pro zápatí 3"/>
          <p:cNvSpPr>
            <a:spLocks noGrp="1"/>
          </p:cNvSpPr>
          <p:nvPr>
            <p:ph type="ftr" sz="quarter" idx="11"/>
          </p:nvPr>
        </p:nvSpPr>
        <p:spPr>
          <a:xfrm>
            <a:off x="3124200" y="6245225"/>
            <a:ext cx="2895600" cy="476250"/>
          </a:xfrm>
        </p:spPr>
        <p:txBody>
          <a:bodyPr/>
          <a:lstStyle>
            <a:lvl1pPr>
              <a:defRPr/>
            </a:lvl1pPr>
          </a:lstStyle>
          <a:p>
            <a:endParaRPr lang="cs-CZ"/>
          </a:p>
        </p:txBody>
      </p:sp>
      <p:sp>
        <p:nvSpPr>
          <p:cNvPr id="5" name="Zástupný symbol pro číslo snímku 4"/>
          <p:cNvSpPr>
            <a:spLocks noGrp="1"/>
          </p:cNvSpPr>
          <p:nvPr>
            <p:ph type="sldNum" sz="quarter" idx="12"/>
          </p:nvPr>
        </p:nvSpPr>
        <p:spPr>
          <a:xfrm>
            <a:off x="6553200" y="6245225"/>
            <a:ext cx="2133600" cy="476250"/>
          </a:xfrm>
        </p:spPr>
        <p:txBody>
          <a:bodyPr/>
          <a:lstStyle>
            <a:lvl1pPr>
              <a:defRPr/>
            </a:lvl1pPr>
          </a:lstStyle>
          <a:p>
            <a:fld id="{A0A3A7F7-0E9B-4EE0-935E-0301133BE998}" type="slidenum">
              <a:rPr lang="cs-CZ"/>
              <a:pPr/>
              <a:t>‹#›</a:t>
            </a:fld>
            <a:endParaRPr lang="cs-CZ"/>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Nadpis a tabulka">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p:spPr>
        <p:txBody>
          <a:bodyPr/>
          <a:lstStyle/>
          <a:p>
            <a:r>
              <a:rPr lang="cs-CZ" smtClean="0"/>
              <a:t>Klepnutím lze upravit styl předlohy nadpisů.</a:t>
            </a:r>
            <a:endParaRPr lang="cs-CZ"/>
          </a:p>
        </p:txBody>
      </p:sp>
      <p:sp>
        <p:nvSpPr>
          <p:cNvPr id="3" name="Zástupný symbol pro tabulku 2"/>
          <p:cNvSpPr>
            <a:spLocks noGrp="1"/>
          </p:cNvSpPr>
          <p:nvPr>
            <p:ph type="tbl" idx="1"/>
          </p:nvPr>
        </p:nvSpPr>
        <p:spPr>
          <a:xfrm>
            <a:off x="457200" y="1600200"/>
            <a:ext cx="8229600" cy="4525963"/>
          </a:xfrm>
        </p:spPr>
        <p:txBody>
          <a:bodyPr/>
          <a:lstStyle/>
          <a:p>
            <a:endParaRPr lang="cs-CZ"/>
          </a:p>
        </p:txBody>
      </p:sp>
      <p:sp>
        <p:nvSpPr>
          <p:cNvPr id="4" name="Zástupný symbol pro datum 3"/>
          <p:cNvSpPr>
            <a:spLocks noGrp="1"/>
          </p:cNvSpPr>
          <p:nvPr>
            <p:ph type="dt" sz="half" idx="10"/>
          </p:nvPr>
        </p:nvSpPr>
        <p:spPr>
          <a:xfrm>
            <a:off x="457200" y="6245225"/>
            <a:ext cx="2133600" cy="476250"/>
          </a:xfrm>
        </p:spPr>
        <p:txBody>
          <a:bodyPr/>
          <a:lstStyle>
            <a:lvl1pPr>
              <a:defRPr/>
            </a:lvl1pPr>
          </a:lstStyle>
          <a:p>
            <a:endParaRPr lang="cs-CZ"/>
          </a:p>
        </p:txBody>
      </p:sp>
      <p:sp>
        <p:nvSpPr>
          <p:cNvPr id="5" name="Zástupný symbol pro zápatí 4"/>
          <p:cNvSpPr>
            <a:spLocks noGrp="1"/>
          </p:cNvSpPr>
          <p:nvPr>
            <p:ph type="ftr" sz="quarter" idx="11"/>
          </p:nvPr>
        </p:nvSpPr>
        <p:spPr>
          <a:xfrm>
            <a:off x="3124200" y="6245225"/>
            <a:ext cx="2895600" cy="476250"/>
          </a:xfrm>
        </p:spPr>
        <p:txBody>
          <a:bodyPr/>
          <a:lstStyle>
            <a:lvl1pPr>
              <a:defRPr/>
            </a:lvl1pPr>
          </a:lstStyle>
          <a:p>
            <a:endParaRPr lang="cs-CZ"/>
          </a:p>
        </p:txBody>
      </p:sp>
      <p:sp>
        <p:nvSpPr>
          <p:cNvPr id="6" name="Zástupný symbol pro číslo snímku 5"/>
          <p:cNvSpPr>
            <a:spLocks noGrp="1"/>
          </p:cNvSpPr>
          <p:nvPr>
            <p:ph type="sldNum" sz="quarter" idx="12"/>
          </p:nvPr>
        </p:nvSpPr>
        <p:spPr>
          <a:xfrm>
            <a:off x="6553200" y="6245225"/>
            <a:ext cx="2133600" cy="476250"/>
          </a:xfrm>
        </p:spPr>
        <p:txBody>
          <a:bodyPr/>
          <a:lstStyle>
            <a:lvl1pPr>
              <a:defRPr/>
            </a:lvl1pPr>
          </a:lstStyle>
          <a:p>
            <a:fld id="{17FF8B15-20AC-4011-80E1-F420A2A97BB7}" type="slidenum">
              <a:rPr lang="cs-CZ"/>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a:xfrm>
            <a:off x="457200" y="1600200"/>
            <a:ext cx="8229600" cy="4421087"/>
          </a:xfrm>
        </p:spPr>
        <p:txBody>
          <a:bodyPr/>
          <a:lstStyle/>
          <a:p>
            <a:pPr lvl="0"/>
            <a:r>
              <a:rPr lang="cs-CZ" dirty="0" smtClean="0"/>
              <a:t>Klepnutím lze upravit styly předlohy textu.</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endParaRPr lang="cs-CZ" dirty="0"/>
          </a:p>
        </p:txBody>
      </p:sp>
      <p:sp>
        <p:nvSpPr>
          <p:cNvPr id="4" name="Zástupný symbol pro datum 3"/>
          <p:cNvSpPr>
            <a:spLocks noGrp="1"/>
          </p:cNvSpPr>
          <p:nvPr>
            <p:ph type="dt" sz="half" idx="10"/>
          </p:nvPr>
        </p:nvSpPr>
        <p:spPr/>
        <p:txBody>
          <a:bodyPr/>
          <a:lstStyle>
            <a:lvl1pPr>
              <a:defRPr>
                <a:solidFill>
                  <a:schemeClr val="tx1">
                    <a:lumMod val="50000"/>
                    <a:lumOff val="50000"/>
                  </a:schemeClr>
                </a:solidFill>
              </a:defRPr>
            </a:lvl1pPr>
          </a:lstStyle>
          <a:p>
            <a:r>
              <a:rPr lang="cs-CZ" dirty="0" smtClean="0"/>
              <a:t>2. listopadu 2018</a:t>
            </a:r>
            <a:endParaRPr lang="cs-CZ" dirty="0"/>
          </a:p>
        </p:txBody>
      </p:sp>
      <p:pic>
        <p:nvPicPr>
          <p:cNvPr id="7" name="Obrázek 6" descr="Virtus_logo.gif"/>
          <p:cNvPicPr>
            <a:picLocks noChangeAspect="1"/>
          </p:cNvPicPr>
          <p:nvPr userDrawn="1"/>
        </p:nvPicPr>
        <p:blipFill>
          <a:blip r:embed="rId2" cstate="print"/>
          <a:stretch>
            <a:fillRect/>
          </a:stretch>
        </p:blipFill>
        <p:spPr>
          <a:xfrm>
            <a:off x="7236296" y="6167488"/>
            <a:ext cx="1534294" cy="501872"/>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lvl1pPr>
              <a:defRPr/>
            </a:lvl1pPr>
          </a:lstStyle>
          <a:p>
            <a:endParaRPr lang="cs-CZ"/>
          </a:p>
        </p:txBody>
      </p:sp>
      <p:sp>
        <p:nvSpPr>
          <p:cNvPr id="5" name="Zástupný symbol pro zápatí 4"/>
          <p:cNvSpPr>
            <a:spLocks noGrp="1"/>
          </p:cNvSpPr>
          <p:nvPr>
            <p:ph type="ftr" sz="quarter" idx="11"/>
          </p:nvPr>
        </p:nvSpPr>
        <p:spPr/>
        <p:txBody>
          <a:bodyPr/>
          <a:lstStyle>
            <a:lvl1pPr>
              <a:defRPr/>
            </a:lvl1pPr>
          </a:lstStyle>
          <a:p>
            <a:endParaRPr lang="cs-CZ"/>
          </a:p>
        </p:txBody>
      </p:sp>
      <p:sp>
        <p:nvSpPr>
          <p:cNvPr id="6" name="Zástupný symbol pro číslo snímku 5"/>
          <p:cNvSpPr>
            <a:spLocks noGrp="1"/>
          </p:cNvSpPr>
          <p:nvPr>
            <p:ph type="sldNum" sz="quarter" idx="12"/>
          </p:nvPr>
        </p:nvSpPr>
        <p:spPr/>
        <p:txBody>
          <a:bodyPr/>
          <a:lstStyle>
            <a:lvl1pPr>
              <a:defRPr/>
            </a:lvl1pPr>
          </a:lstStyle>
          <a:p>
            <a:fld id="{4BA8E3BF-B493-44D2-BE78-9701E5138352}" type="slidenum">
              <a:rPr lang="cs-CZ"/>
              <a:pPr/>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lvl1pPr>
              <a:defRPr/>
            </a:lvl1pPr>
          </a:lstStyle>
          <a:p>
            <a:endParaRPr lang="cs-CZ"/>
          </a:p>
        </p:txBody>
      </p:sp>
      <p:sp>
        <p:nvSpPr>
          <p:cNvPr id="6" name="Zástupný symbol pro zápatí 5"/>
          <p:cNvSpPr>
            <a:spLocks noGrp="1"/>
          </p:cNvSpPr>
          <p:nvPr>
            <p:ph type="ftr" sz="quarter" idx="11"/>
          </p:nvPr>
        </p:nvSpPr>
        <p:spPr/>
        <p:txBody>
          <a:bodyPr/>
          <a:lstStyle>
            <a:lvl1pPr>
              <a:defRPr/>
            </a:lvl1pPr>
          </a:lstStyle>
          <a:p>
            <a:endParaRPr lang="cs-CZ"/>
          </a:p>
        </p:txBody>
      </p:sp>
      <p:sp>
        <p:nvSpPr>
          <p:cNvPr id="7" name="Zástupný symbol pro číslo snímku 6"/>
          <p:cNvSpPr>
            <a:spLocks noGrp="1"/>
          </p:cNvSpPr>
          <p:nvPr>
            <p:ph type="sldNum" sz="quarter" idx="12"/>
          </p:nvPr>
        </p:nvSpPr>
        <p:spPr/>
        <p:txBody>
          <a:bodyPr/>
          <a:lstStyle>
            <a:lvl1pPr>
              <a:defRPr/>
            </a:lvl1pPr>
          </a:lstStyle>
          <a:p>
            <a:fld id="{40092949-3A94-447B-A5C4-7C7F71C7B791}" type="slidenum">
              <a:rPr lang="cs-CZ"/>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lvl1pPr>
              <a:defRPr/>
            </a:lvl1pPr>
          </a:lstStyle>
          <a:p>
            <a:endParaRPr lang="cs-CZ"/>
          </a:p>
        </p:txBody>
      </p:sp>
      <p:sp>
        <p:nvSpPr>
          <p:cNvPr id="8" name="Zástupný symbol pro zápatí 7"/>
          <p:cNvSpPr>
            <a:spLocks noGrp="1"/>
          </p:cNvSpPr>
          <p:nvPr>
            <p:ph type="ftr" sz="quarter" idx="11"/>
          </p:nvPr>
        </p:nvSpPr>
        <p:spPr/>
        <p:txBody>
          <a:bodyPr/>
          <a:lstStyle>
            <a:lvl1pPr>
              <a:defRPr/>
            </a:lvl1pPr>
          </a:lstStyle>
          <a:p>
            <a:endParaRPr lang="cs-CZ"/>
          </a:p>
        </p:txBody>
      </p:sp>
      <p:sp>
        <p:nvSpPr>
          <p:cNvPr id="9" name="Zástupný symbol pro číslo snímku 8"/>
          <p:cNvSpPr>
            <a:spLocks noGrp="1"/>
          </p:cNvSpPr>
          <p:nvPr>
            <p:ph type="sldNum" sz="quarter" idx="12"/>
          </p:nvPr>
        </p:nvSpPr>
        <p:spPr/>
        <p:txBody>
          <a:bodyPr/>
          <a:lstStyle>
            <a:lvl1pPr>
              <a:defRPr/>
            </a:lvl1pPr>
          </a:lstStyle>
          <a:p>
            <a:fld id="{C593C76F-FCC6-4DCF-928E-C7E06C5158FA}" type="slidenum">
              <a:rPr lang="cs-CZ"/>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2"/>
          <p:cNvSpPr>
            <a:spLocks noGrp="1"/>
          </p:cNvSpPr>
          <p:nvPr>
            <p:ph type="dt" sz="half" idx="10"/>
          </p:nvPr>
        </p:nvSpPr>
        <p:spPr/>
        <p:txBody>
          <a:bodyPr/>
          <a:lstStyle>
            <a:lvl1pPr>
              <a:defRPr/>
            </a:lvl1pPr>
          </a:lstStyle>
          <a:p>
            <a:endParaRPr lang="cs-CZ"/>
          </a:p>
        </p:txBody>
      </p:sp>
      <p:sp>
        <p:nvSpPr>
          <p:cNvPr id="4" name="Zástupný symbol pro zápatí 3"/>
          <p:cNvSpPr>
            <a:spLocks noGrp="1"/>
          </p:cNvSpPr>
          <p:nvPr>
            <p:ph type="ftr" sz="quarter" idx="11"/>
          </p:nvPr>
        </p:nvSpPr>
        <p:spPr/>
        <p:txBody>
          <a:bodyPr/>
          <a:lstStyle>
            <a:lvl1pPr>
              <a:defRPr/>
            </a:lvl1pPr>
          </a:lstStyle>
          <a:p>
            <a:endParaRPr lang="cs-CZ"/>
          </a:p>
        </p:txBody>
      </p:sp>
      <p:sp>
        <p:nvSpPr>
          <p:cNvPr id="5" name="Zástupný symbol pro číslo snímku 4"/>
          <p:cNvSpPr>
            <a:spLocks noGrp="1"/>
          </p:cNvSpPr>
          <p:nvPr>
            <p:ph type="sldNum" sz="quarter" idx="12"/>
          </p:nvPr>
        </p:nvSpPr>
        <p:spPr/>
        <p:txBody>
          <a:bodyPr/>
          <a:lstStyle>
            <a:lvl1pPr>
              <a:defRPr/>
            </a:lvl1pPr>
          </a:lstStyle>
          <a:p>
            <a:fld id="{6A129601-8877-43D5-9CB7-64709D0055D0}" type="slidenum">
              <a:rPr lang="cs-CZ"/>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lvl1pPr>
              <a:defRPr/>
            </a:lvl1pPr>
          </a:lstStyle>
          <a:p>
            <a:endParaRPr lang="cs-CZ"/>
          </a:p>
        </p:txBody>
      </p:sp>
      <p:sp>
        <p:nvSpPr>
          <p:cNvPr id="3" name="Zástupný symbol pro zápatí 2"/>
          <p:cNvSpPr>
            <a:spLocks noGrp="1"/>
          </p:cNvSpPr>
          <p:nvPr>
            <p:ph type="ftr" sz="quarter" idx="11"/>
          </p:nvPr>
        </p:nvSpPr>
        <p:spPr/>
        <p:txBody>
          <a:bodyPr/>
          <a:lstStyle>
            <a:lvl1pPr>
              <a:defRPr/>
            </a:lvl1pPr>
          </a:lstStyle>
          <a:p>
            <a:endParaRPr lang="cs-CZ"/>
          </a:p>
        </p:txBody>
      </p:sp>
      <p:sp>
        <p:nvSpPr>
          <p:cNvPr id="4" name="Zástupný symbol pro číslo snímku 3"/>
          <p:cNvSpPr>
            <a:spLocks noGrp="1"/>
          </p:cNvSpPr>
          <p:nvPr>
            <p:ph type="sldNum" sz="quarter" idx="12"/>
          </p:nvPr>
        </p:nvSpPr>
        <p:spPr/>
        <p:txBody>
          <a:bodyPr/>
          <a:lstStyle>
            <a:lvl1pPr>
              <a:defRPr/>
            </a:lvl1pPr>
          </a:lstStyle>
          <a:p>
            <a:fld id="{BECC25F5-1105-4F44-BAC2-984CC179A878}" type="slidenum">
              <a:rPr lang="cs-CZ"/>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lvl1pPr>
              <a:defRPr/>
            </a:lvl1pPr>
          </a:lstStyle>
          <a:p>
            <a:endParaRPr lang="cs-CZ"/>
          </a:p>
        </p:txBody>
      </p:sp>
      <p:sp>
        <p:nvSpPr>
          <p:cNvPr id="6" name="Zástupný symbol pro zápatí 5"/>
          <p:cNvSpPr>
            <a:spLocks noGrp="1"/>
          </p:cNvSpPr>
          <p:nvPr>
            <p:ph type="ftr" sz="quarter" idx="11"/>
          </p:nvPr>
        </p:nvSpPr>
        <p:spPr/>
        <p:txBody>
          <a:bodyPr/>
          <a:lstStyle>
            <a:lvl1pPr>
              <a:defRPr/>
            </a:lvl1pPr>
          </a:lstStyle>
          <a:p>
            <a:endParaRPr lang="cs-CZ"/>
          </a:p>
        </p:txBody>
      </p:sp>
      <p:sp>
        <p:nvSpPr>
          <p:cNvPr id="7" name="Zástupný symbol pro číslo snímku 6"/>
          <p:cNvSpPr>
            <a:spLocks noGrp="1"/>
          </p:cNvSpPr>
          <p:nvPr>
            <p:ph type="sldNum" sz="quarter" idx="12"/>
          </p:nvPr>
        </p:nvSpPr>
        <p:spPr/>
        <p:txBody>
          <a:bodyPr/>
          <a:lstStyle>
            <a:lvl1pPr>
              <a:defRPr/>
            </a:lvl1pPr>
          </a:lstStyle>
          <a:p>
            <a:fld id="{F17BA4A6-2F7E-40E9-BE15-51F40087BD9D}" type="slidenum">
              <a:rPr lang="cs-CZ"/>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lvl1pPr>
              <a:defRPr/>
            </a:lvl1pPr>
          </a:lstStyle>
          <a:p>
            <a:endParaRPr lang="cs-CZ"/>
          </a:p>
        </p:txBody>
      </p:sp>
      <p:sp>
        <p:nvSpPr>
          <p:cNvPr id="6" name="Zástupný symbol pro zápatí 5"/>
          <p:cNvSpPr>
            <a:spLocks noGrp="1"/>
          </p:cNvSpPr>
          <p:nvPr>
            <p:ph type="ftr" sz="quarter" idx="11"/>
          </p:nvPr>
        </p:nvSpPr>
        <p:spPr/>
        <p:txBody>
          <a:bodyPr/>
          <a:lstStyle>
            <a:lvl1pPr>
              <a:defRPr/>
            </a:lvl1pPr>
          </a:lstStyle>
          <a:p>
            <a:endParaRPr lang="cs-CZ"/>
          </a:p>
        </p:txBody>
      </p:sp>
      <p:sp>
        <p:nvSpPr>
          <p:cNvPr id="7" name="Zástupný symbol pro číslo snímku 6"/>
          <p:cNvSpPr>
            <a:spLocks noGrp="1"/>
          </p:cNvSpPr>
          <p:nvPr>
            <p:ph type="sldNum" sz="quarter" idx="12"/>
          </p:nvPr>
        </p:nvSpPr>
        <p:spPr/>
        <p:txBody>
          <a:bodyPr/>
          <a:lstStyle>
            <a:lvl1pPr>
              <a:defRPr/>
            </a:lvl1pPr>
          </a:lstStyle>
          <a:p>
            <a:fld id="{B9C43840-EB48-46DA-B71A-3F3F421BC401}" type="slidenum">
              <a:rPr lang="cs-CZ"/>
              <a:pPr/>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cs-CZ" smtClean="0"/>
              <a:t>Klepnutím lze upravit styl předlohy nadpisů.</a:t>
            </a:r>
          </a:p>
        </p:txBody>
      </p:sp>
      <p:sp>
        <p:nvSpPr>
          <p:cNvPr id="3174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317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vl1pPr>
          </a:lstStyle>
          <a:p>
            <a:endParaRPr lang="cs-CZ"/>
          </a:p>
        </p:txBody>
      </p:sp>
      <p:sp>
        <p:nvSpPr>
          <p:cNvPr id="317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endParaRPr lang="cs-CZ"/>
          </a:p>
        </p:txBody>
      </p:sp>
      <p:sp>
        <p:nvSpPr>
          <p:cNvPr id="317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BCB05A6A-177E-40A2-A0E9-4543B8B74ADE}" type="slidenum">
              <a:rPr lang="cs-CZ"/>
              <a:pPr/>
              <a:t>‹#›</a:t>
            </a:fld>
            <a:endParaRPr lang="cs-CZ"/>
          </a:p>
        </p:txBody>
      </p:sp>
    </p:spTree>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 id="2147483669" r:id="rId12"/>
    <p:sldLayoutId id="2147483670" r:id="rId13"/>
    <p:sldLayoutId id="2147483671" r:id="rId14"/>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800708"/>
            <a:ext cx="8229600" cy="5220579"/>
          </a:xfrm>
        </p:spPr>
        <p:txBody>
          <a:bodyPr/>
          <a:lstStyle/>
          <a:p>
            <a:pPr algn="ctr">
              <a:buNone/>
            </a:pPr>
            <a:endParaRPr lang="en-US" sz="5400" dirty="0" smtClean="0"/>
          </a:p>
          <a:p>
            <a:pPr algn="ctr">
              <a:buNone/>
            </a:pPr>
            <a:r>
              <a:rPr lang="cs-CZ" sz="5400" dirty="0" smtClean="0"/>
              <a:t>Virtus</a:t>
            </a:r>
            <a:endParaRPr lang="en-US" dirty="0" smtClean="0"/>
          </a:p>
          <a:p>
            <a:pPr>
              <a:buNone/>
            </a:pPr>
            <a:endParaRPr lang="cs-CZ" dirty="0" smtClean="0"/>
          </a:p>
          <a:p>
            <a:pPr>
              <a:buNone/>
            </a:pPr>
            <a:r>
              <a:rPr lang="en-US" dirty="0" smtClean="0"/>
              <a:t>			</a:t>
            </a:r>
            <a:r>
              <a:rPr lang="cs-CZ" sz="2800" dirty="0" smtClean="0"/>
              <a:t>Martin Vanko</a:t>
            </a:r>
            <a:r>
              <a:rPr lang="en-US" sz="2800" dirty="0" smtClean="0"/>
              <a:t>	</a:t>
            </a:r>
            <a:r>
              <a:rPr lang="cs-CZ" sz="2800" dirty="0" smtClean="0"/>
              <a:t>Robert </a:t>
            </a:r>
            <a:r>
              <a:rPr lang="cs-CZ" sz="2800" dirty="0" smtClean="0"/>
              <a:t>Chudý</a:t>
            </a:r>
            <a:endParaRPr lang="en-US" dirty="0" smtClean="0"/>
          </a:p>
          <a:p>
            <a:pPr>
              <a:buNone/>
            </a:pPr>
            <a:r>
              <a:rPr lang="en-US" sz="2000" dirty="0" smtClean="0"/>
              <a:t>		     	</a:t>
            </a:r>
            <a:r>
              <a:rPr lang="cs-CZ" sz="1800" dirty="0" err="1" smtClean="0"/>
              <a:t>martinv</a:t>
            </a:r>
            <a:r>
              <a:rPr lang="en-US" sz="1800" dirty="0" smtClean="0"/>
              <a:t>@</a:t>
            </a:r>
            <a:r>
              <a:rPr lang="en-US" sz="1800" dirty="0" err="1" smtClean="0"/>
              <a:t>virtus.cz</a:t>
            </a:r>
            <a:r>
              <a:rPr lang="en-US" sz="1800" dirty="0" smtClean="0"/>
              <a:t>	</a:t>
            </a:r>
            <a:r>
              <a:rPr lang="en-US" sz="1800" dirty="0" smtClean="0"/>
              <a:t>	robertch@virtus.cz</a:t>
            </a:r>
            <a:endParaRPr lang="cs-CZ" sz="2000" dirty="0" smtClean="0"/>
          </a:p>
          <a:p>
            <a:pPr>
              <a:buNone/>
            </a:pPr>
            <a:endParaRPr lang="en-US" dirty="0" smtClean="0"/>
          </a:p>
          <a:p>
            <a:pPr>
              <a:buNone/>
            </a:pPr>
            <a:endParaRPr lang="cs-CZ" dirty="0"/>
          </a:p>
        </p:txBody>
      </p:sp>
      <p:sp>
        <p:nvSpPr>
          <p:cNvPr id="4" name="Obdélník 3"/>
          <p:cNvSpPr/>
          <p:nvPr/>
        </p:nvSpPr>
        <p:spPr bwMode="auto">
          <a:xfrm>
            <a:off x="6948264" y="5877272"/>
            <a:ext cx="1980220" cy="864096"/>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cs-CZ" sz="1800" b="0" i="0" u="none" strike="noStrike" cap="none" normalizeH="0" baseline="0" smtClean="0">
              <a:ln>
                <a:noFill/>
              </a:ln>
              <a:solidFill>
                <a:schemeClr val="tx1"/>
              </a:solidFill>
              <a:effectLst/>
              <a:latin typeface="Arial"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dirty="0" smtClean="0"/>
              <a:t>Company At a Glance</a:t>
            </a:r>
          </a:p>
        </p:txBody>
      </p:sp>
      <p:sp>
        <p:nvSpPr>
          <p:cNvPr id="2051" name="Rectangle 3"/>
          <p:cNvSpPr>
            <a:spLocks noGrp="1" noChangeArrowheads="1"/>
          </p:cNvSpPr>
          <p:nvPr>
            <p:ph type="body" sz="half" idx="1"/>
          </p:nvPr>
        </p:nvSpPr>
        <p:spPr>
          <a:xfrm>
            <a:off x="457200" y="1628775"/>
            <a:ext cx="8255000" cy="720725"/>
          </a:xfrm>
        </p:spPr>
        <p:txBody>
          <a:bodyPr/>
          <a:lstStyle/>
          <a:p>
            <a:pPr marL="0" indent="0" algn="ctr" eaLnBrk="1" hangingPunct="1">
              <a:lnSpc>
                <a:spcPct val="90000"/>
              </a:lnSpc>
              <a:buFontTx/>
              <a:buNone/>
            </a:pPr>
            <a:r>
              <a:rPr lang="en-US" sz="1800" dirty="0" smtClean="0"/>
              <a:t>Established in 1996</a:t>
            </a:r>
            <a:r>
              <a:rPr lang="cs-CZ" sz="1800" dirty="0" smtClean="0"/>
              <a:t>  ■  </a:t>
            </a:r>
            <a:r>
              <a:rPr lang="en-US" sz="1800" dirty="0" smtClean="0"/>
              <a:t>11 full-time staff</a:t>
            </a:r>
            <a:r>
              <a:rPr lang="cs-CZ" sz="1800" dirty="0" smtClean="0"/>
              <a:t>  ■  80+ f</a:t>
            </a:r>
            <a:r>
              <a:rPr lang="en-US" sz="1800" dirty="0" err="1" smtClean="0"/>
              <a:t>reelancers</a:t>
            </a:r>
            <a:endParaRPr lang="en-US" sz="1800" dirty="0" smtClean="0"/>
          </a:p>
          <a:p>
            <a:pPr marL="0" indent="0" algn="ctr" eaLnBrk="1" hangingPunct="1">
              <a:lnSpc>
                <a:spcPct val="90000"/>
              </a:lnSpc>
              <a:buFontTx/>
              <a:buNone/>
            </a:pPr>
            <a:r>
              <a:rPr lang="en-US" sz="1800" dirty="0" smtClean="0"/>
              <a:t>Limited Private Company</a:t>
            </a:r>
            <a:r>
              <a:rPr lang="cs-CZ" sz="1800" dirty="0" smtClean="0"/>
              <a:t>  ■  </a:t>
            </a:r>
            <a:r>
              <a:rPr lang="en-US" sz="1800" dirty="0" smtClean="0"/>
              <a:t>Based in Prague</a:t>
            </a:r>
            <a:r>
              <a:rPr lang="cs-CZ" sz="1800" dirty="0" smtClean="0"/>
              <a:t>  ■  </a:t>
            </a:r>
            <a:r>
              <a:rPr lang="en-US" sz="1800" dirty="0" smtClean="0"/>
              <a:t>Registered in the Czech Rep.</a:t>
            </a:r>
          </a:p>
          <a:p>
            <a:pPr marL="0" indent="0" algn="ctr" eaLnBrk="1" hangingPunct="1">
              <a:lnSpc>
                <a:spcPct val="90000"/>
              </a:lnSpc>
              <a:buFontTx/>
              <a:buNone/>
            </a:pPr>
            <a:endParaRPr lang="en-US" sz="1800" dirty="0" smtClean="0"/>
          </a:p>
        </p:txBody>
      </p:sp>
      <p:graphicFrame>
        <p:nvGraphicFramePr>
          <p:cNvPr id="7" name="Chart 5"/>
          <p:cNvGraphicFramePr>
            <a:graphicFrameLocks/>
          </p:cNvGraphicFramePr>
          <p:nvPr/>
        </p:nvGraphicFramePr>
        <p:xfrm>
          <a:off x="539552" y="2492896"/>
          <a:ext cx="8152395" cy="353701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title"/>
          </p:nvPr>
        </p:nvSpPr>
        <p:spPr/>
        <p:txBody>
          <a:bodyPr/>
          <a:lstStyle/>
          <a:p>
            <a:pPr eaLnBrk="1" hangingPunct="1"/>
            <a:r>
              <a:rPr lang="cs-CZ" smtClean="0"/>
              <a:t>Clients, Tools</a:t>
            </a:r>
            <a:endParaRPr lang="en-US" smtClean="0"/>
          </a:p>
        </p:txBody>
      </p:sp>
      <p:sp>
        <p:nvSpPr>
          <p:cNvPr id="3075" name="Text Box 4"/>
          <p:cNvSpPr txBox="1">
            <a:spLocks noChangeArrowheads="1"/>
          </p:cNvSpPr>
          <p:nvPr/>
        </p:nvSpPr>
        <p:spPr bwMode="auto">
          <a:xfrm>
            <a:off x="466725" y="5251450"/>
            <a:ext cx="8245475" cy="523220"/>
          </a:xfrm>
          <a:prstGeom prst="rect">
            <a:avLst/>
          </a:prstGeom>
          <a:noFill/>
          <a:ln w="9525">
            <a:noFill/>
            <a:miter lim="800000"/>
            <a:headEnd/>
            <a:tailEnd/>
          </a:ln>
        </p:spPr>
        <p:txBody>
          <a:bodyPr>
            <a:spAutoFit/>
          </a:bodyPr>
          <a:lstStyle/>
          <a:p>
            <a:pPr algn="ctr" eaLnBrk="1" hangingPunct="1"/>
            <a:r>
              <a:rPr lang="cs-CZ" sz="1400" dirty="0"/>
              <a:t>SDL Trados Studio</a:t>
            </a:r>
            <a:r>
              <a:rPr lang="en-US" sz="1400" dirty="0"/>
              <a:t> </a:t>
            </a:r>
            <a:r>
              <a:rPr lang="cs-CZ" sz="1400" dirty="0"/>
              <a:t>■ </a:t>
            </a:r>
            <a:r>
              <a:rPr lang="en-US" sz="1400" dirty="0"/>
              <a:t>SDL Translation Workbench </a:t>
            </a:r>
            <a:r>
              <a:rPr lang="cs-CZ" sz="1400" dirty="0"/>
              <a:t>■ </a:t>
            </a:r>
            <a:r>
              <a:rPr lang="cs-CZ" sz="1400" dirty="0" err="1"/>
              <a:t>Kilgray</a:t>
            </a:r>
            <a:r>
              <a:rPr lang="cs-CZ" sz="1400" dirty="0"/>
              <a:t> </a:t>
            </a:r>
            <a:r>
              <a:rPr lang="cs-CZ" sz="1400" dirty="0" err="1"/>
              <a:t>MemoQ</a:t>
            </a:r>
            <a:r>
              <a:rPr lang="en-US" sz="1400" dirty="0"/>
              <a:t> </a:t>
            </a:r>
            <a:r>
              <a:rPr lang="cs-CZ" sz="1400" dirty="0"/>
              <a:t>■ </a:t>
            </a:r>
            <a:r>
              <a:rPr lang="cs-CZ" sz="1400" dirty="0" err="1"/>
              <a:t>Alchemy</a:t>
            </a:r>
            <a:r>
              <a:rPr lang="cs-CZ" sz="1400" dirty="0"/>
              <a:t> </a:t>
            </a:r>
            <a:r>
              <a:rPr lang="cs-CZ" sz="1400" dirty="0" err="1"/>
              <a:t>Catalyst</a:t>
            </a:r>
            <a:r>
              <a:rPr lang="en-US" sz="1400" dirty="0"/>
              <a:t> </a:t>
            </a:r>
            <a:r>
              <a:rPr lang="cs-CZ" sz="1400" dirty="0"/>
              <a:t>■ </a:t>
            </a:r>
            <a:r>
              <a:rPr lang="cs-CZ" sz="1400" dirty="0" err="1"/>
              <a:t>Wordfast</a:t>
            </a:r>
            <a:r>
              <a:rPr lang="cs-CZ" sz="1400" dirty="0"/>
              <a:t> </a:t>
            </a:r>
            <a:r>
              <a:rPr lang="en-US" sz="1400" dirty="0"/>
              <a:t>Google Translation Toolkit </a:t>
            </a:r>
            <a:r>
              <a:rPr lang="cs-CZ" sz="1400" dirty="0"/>
              <a:t>■ </a:t>
            </a:r>
            <a:r>
              <a:rPr lang="cs-CZ" sz="1400" dirty="0" err="1"/>
              <a:t>Lionbridge</a:t>
            </a:r>
            <a:r>
              <a:rPr lang="en-US" sz="1400" dirty="0"/>
              <a:t> Translation Workspace </a:t>
            </a:r>
            <a:r>
              <a:rPr lang="cs-CZ" sz="1400" dirty="0"/>
              <a:t>■</a:t>
            </a:r>
            <a:r>
              <a:rPr lang="en-US" sz="1400" dirty="0"/>
              <a:t> </a:t>
            </a:r>
            <a:r>
              <a:rPr lang="en-US" sz="1400" dirty="0" smtClean="0"/>
              <a:t>etc.</a:t>
            </a:r>
            <a:endParaRPr lang="cs-CZ" sz="1400" dirty="0"/>
          </a:p>
        </p:txBody>
      </p:sp>
      <p:graphicFrame>
        <p:nvGraphicFramePr>
          <p:cNvPr id="5" name="Chart 1"/>
          <p:cNvGraphicFramePr>
            <a:graphicFrameLocks/>
          </p:cNvGraphicFramePr>
          <p:nvPr/>
        </p:nvGraphicFramePr>
        <p:xfrm>
          <a:off x="647564" y="1412776"/>
          <a:ext cx="7721302" cy="362710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z="4000" dirty="0">
                <a:solidFill>
                  <a:schemeClr val="tx2"/>
                </a:solidFill>
                <a:latin typeface="+mj-lt"/>
                <a:ea typeface="+mj-ea"/>
                <a:cs typeface="+mj-cs"/>
              </a:rPr>
              <a:t>Důležité faktory pro užitečnost </a:t>
            </a:r>
            <a:r>
              <a:rPr lang="cs-CZ" sz="4000" dirty="0" err="1">
                <a:solidFill>
                  <a:schemeClr val="tx2"/>
                </a:solidFill>
                <a:latin typeface="+mj-lt"/>
                <a:ea typeface="+mj-ea"/>
                <a:cs typeface="+mj-cs"/>
              </a:rPr>
              <a:t>MT</a:t>
            </a:r>
            <a:r>
              <a:rPr lang="cs-CZ" sz="4000" dirty="0">
                <a:solidFill>
                  <a:schemeClr val="tx2"/>
                </a:solidFill>
                <a:latin typeface="+mj-lt"/>
                <a:ea typeface="+mj-ea"/>
                <a:cs typeface="+mj-cs"/>
              </a:rPr>
              <a:t> pro </a:t>
            </a:r>
            <a:r>
              <a:rPr lang="cs-CZ" sz="4000" dirty="0" smtClean="0">
                <a:solidFill>
                  <a:schemeClr val="tx2"/>
                </a:solidFill>
                <a:latin typeface="+mj-lt"/>
                <a:ea typeface="+mj-ea"/>
                <a:cs typeface="+mj-cs"/>
              </a:rPr>
              <a:t>překladatele</a:t>
            </a:r>
            <a:endParaRPr lang="cs-CZ" sz="4000" dirty="0"/>
          </a:p>
        </p:txBody>
      </p:sp>
      <p:sp>
        <p:nvSpPr>
          <p:cNvPr id="3" name="Zástupný symbol pro obsah 2"/>
          <p:cNvSpPr>
            <a:spLocks noGrp="1"/>
          </p:cNvSpPr>
          <p:nvPr>
            <p:ph idx="1"/>
          </p:nvPr>
        </p:nvSpPr>
        <p:spPr/>
        <p:txBody>
          <a:bodyPr/>
          <a:lstStyle/>
          <a:p>
            <a:pPr marL="457200" indent="-457200">
              <a:buFont typeface="+mj-lt"/>
              <a:buAutoNum type="arabicPeriod"/>
            </a:pPr>
            <a:r>
              <a:rPr lang="cs-CZ" sz="2000" dirty="0" smtClean="0">
                <a:solidFill>
                  <a:schemeClr val="tx1"/>
                </a:solidFill>
                <a:latin typeface="+mn-lt"/>
                <a:ea typeface="+mn-ea"/>
                <a:cs typeface="+mn-cs"/>
              </a:rPr>
              <a:t>Vhodný </a:t>
            </a:r>
            <a:r>
              <a:rPr lang="cs-CZ" sz="2000" dirty="0">
                <a:solidFill>
                  <a:schemeClr val="tx1"/>
                </a:solidFill>
                <a:latin typeface="+mn-lt"/>
                <a:ea typeface="+mn-ea"/>
                <a:cs typeface="+mn-cs"/>
              </a:rPr>
              <a:t>zdrojový text</a:t>
            </a:r>
          </a:p>
          <a:p>
            <a:pPr marL="800100" lvl="1" indent="-342900"/>
            <a:r>
              <a:rPr lang="cs-CZ" sz="1800" dirty="0" smtClean="0">
                <a:solidFill>
                  <a:schemeClr val="tx1"/>
                </a:solidFill>
                <a:latin typeface="+mn-lt"/>
                <a:ea typeface="+mn-ea"/>
                <a:cs typeface="+mn-cs"/>
              </a:rPr>
              <a:t>Přímočarý</a:t>
            </a:r>
            <a:r>
              <a:rPr lang="cs-CZ" sz="1800" dirty="0">
                <a:solidFill>
                  <a:schemeClr val="tx1"/>
                </a:solidFill>
                <a:latin typeface="+mn-lt"/>
                <a:ea typeface="+mn-ea"/>
                <a:cs typeface="+mn-cs"/>
              </a:rPr>
              <a:t>, jednoduchý, málo </a:t>
            </a:r>
            <a:r>
              <a:rPr lang="cs-CZ" sz="1800" dirty="0" smtClean="0">
                <a:solidFill>
                  <a:schemeClr val="tx1"/>
                </a:solidFill>
                <a:latin typeface="+mn-lt"/>
                <a:ea typeface="+mn-ea"/>
                <a:cs typeface="+mn-cs"/>
              </a:rPr>
              <a:t>zájmen</a:t>
            </a:r>
            <a:endParaRPr lang="cs-CZ" sz="1800" dirty="0">
              <a:solidFill>
                <a:schemeClr val="tx1"/>
              </a:solidFill>
              <a:latin typeface="+mn-lt"/>
              <a:ea typeface="+mn-ea"/>
              <a:cs typeface="+mn-cs"/>
            </a:endParaRPr>
          </a:p>
          <a:p>
            <a:pPr marL="457200" indent="-457200">
              <a:buFont typeface="+mj-lt"/>
              <a:buAutoNum type="arabicPeriod"/>
            </a:pPr>
            <a:r>
              <a:rPr lang="cs-CZ" sz="2000" dirty="0" smtClean="0">
                <a:solidFill>
                  <a:schemeClr val="tx1"/>
                </a:solidFill>
                <a:latin typeface="+mn-lt"/>
                <a:ea typeface="+mn-ea"/>
                <a:cs typeface="+mn-cs"/>
              </a:rPr>
              <a:t>Je </a:t>
            </a:r>
            <a:r>
              <a:rPr lang="cs-CZ" sz="2000" dirty="0">
                <a:solidFill>
                  <a:schemeClr val="tx1"/>
                </a:solidFill>
                <a:latin typeface="+mn-lt"/>
                <a:ea typeface="+mn-ea"/>
                <a:cs typeface="+mn-cs"/>
              </a:rPr>
              <a:t>k dispozici dobrý korpus překladů</a:t>
            </a:r>
          </a:p>
          <a:p>
            <a:pPr marL="800100" lvl="1" indent="-342900"/>
            <a:r>
              <a:rPr lang="cs-CZ" sz="1800" dirty="0" smtClean="0">
                <a:solidFill>
                  <a:schemeClr val="tx1"/>
                </a:solidFill>
                <a:latin typeface="+mn-lt"/>
                <a:ea typeface="+mn-ea"/>
                <a:cs typeface="+mn-cs"/>
              </a:rPr>
              <a:t>Konzistentní </a:t>
            </a:r>
            <a:r>
              <a:rPr lang="cs-CZ" sz="1800" dirty="0">
                <a:solidFill>
                  <a:schemeClr val="tx1"/>
                </a:solidFill>
                <a:latin typeface="+mn-lt"/>
                <a:ea typeface="+mn-ea"/>
                <a:cs typeface="+mn-cs"/>
              </a:rPr>
              <a:t>styl překladu, který odpovídá tomu, co chci mít na </a:t>
            </a:r>
            <a:r>
              <a:rPr lang="cs-CZ" sz="1800" dirty="0" smtClean="0">
                <a:solidFill>
                  <a:schemeClr val="tx1"/>
                </a:solidFill>
                <a:latin typeface="+mn-lt"/>
                <a:ea typeface="+mn-ea"/>
                <a:cs typeface="+mn-cs"/>
              </a:rPr>
              <a:t>výstupu.</a:t>
            </a:r>
            <a:endParaRPr lang="cs-CZ" sz="1800" dirty="0">
              <a:solidFill>
                <a:schemeClr val="tx1"/>
              </a:solidFill>
              <a:latin typeface="+mn-lt"/>
              <a:ea typeface="+mn-ea"/>
              <a:cs typeface="+mn-cs"/>
            </a:endParaRPr>
          </a:p>
          <a:p>
            <a:pPr marL="457200" indent="-457200">
              <a:buFont typeface="+mj-lt"/>
              <a:buAutoNum type="arabicPeriod"/>
            </a:pPr>
            <a:r>
              <a:rPr lang="cs-CZ" sz="2000" dirty="0" smtClean="0">
                <a:solidFill>
                  <a:schemeClr val="tx1"/>
                </a:solidFill>
                <a:latin typeface="+mn-lt"/>
                <a:ea typeface="+mn-ea"/>
                <a:cs typeface="+mn-cs"/>
              </a:rPr>
              <a:t>Kvalitní </a:t>
            </a:r>
            <a:r>
              <a:rPr lang="cs-CZ" sz="2000" dirty="0">
                <a:solidFill>
                  <a:schemeClr val="tx1"/>
                </a:solidFill>
                <a:latin typeface="+mn-lt"/>
                <a:ea typeface="+mn-ea"/>
                <a:cs typeface="+mn-cs"/>
              </a:rPr>
              <a:t>editační prostředí</a:t>
            </a:r>
          </a:p>
          <a:p>
            <a:pPr marL="800100" lvl="1" indent="-342900"/>
            <a:r>
              <a:rPr lang="cs-CZ" sz="1800" dirty="0" smtClean="0">
                <a:solidFill>
                  <a:schemeClr val="tx1"/>
                </a:solidFill>
                <a:latin typeface="+mn-lt"/>
                <a:ea typeface="+mn-ea"/>
                <a:cs typeface="+mn-cs"/>
              </a:rPr>
              <a:t>Dokonalé </a:t>
            </a:r>
            <a:r>
              <a:rPr lang="cs-CZ" sz="1800" dirty="0">
                <a:solidFill>
                  <a:schemeClr val="tx1"/>
                </a:solidFill>
                <a:latin typeface="+mn-lt"/>
                <a:ea typeface="+mn-ea"/>
                <a:cs typeface="+mn-cs"/>
              </a:rPr>
              <a:t>výsledky MT jsou bezcenné v nástroji, který má odezvu </a:t>
            </a:r>
            <a:r>
              <a:rPr lang="cs-CZ" sz="1800" dirty="0" err="1">
                <a:solidFill>
                  <a:schemeClr val="tx1"/>
                </a:solidFill>
                <a:latin typeface="+mn-lt"/>
                <a:ea typeface="+mn-ea"/>
                <a:cs typeface="+mn-cs"/>
              </a:rPr>
              <a:t>UI</a:t>
            </a:r>
            <a:r>
              <a:rPr lang="cs-CZ" sz="1800" dirty="0">
                <a:solidFill>
                  <a:schemeClr val="tx1"/>
                </a:solidFill>
                <a:latin typeface="+mn-lt"/>
                <a:ea typeface="+mn-ea"/>
                <a:cs typeface="+mn-cs"/>
              </a:rPr>
              <a:t> </a:t>
            </a:r>
            <a:r>
              <a:rPr lang="cs-CZ" sz="1800" dirty="0" smtClean="0">
                <a:solidFill>
                  <a:schemeClr val="tx1"/>
                </a:solidFill>
                <a:latin typeface="+mn-lt"/>
                <a:ea typeface="+mn-ea"/>
                <a:cs typeface="+mn-cs"/>
              </a:rPr>
              <a:t>v řádu </a:t>
            </a:r>
            <a:r>
              <a:rPr lang="cs-CZ" sz="1800" dirty="0">
                <a:solidFill>
                  <a:schemeClr val="tx1"/>
                </a:solidFill>
                <a:latin typeface="+mn-lt"/>
                <a:ea typeface="+mn-ea"/>
                <a:cs typeface="+mn-cs"/>
              </a:rPr>
              <a:t>sekund či desítek </a:t>
            </a:r>
            <a:r>
              <a:rPr lang="cs-CZ" sz="1800" dirty="0" smtClean="0">
                <a:solidFill>
                  <a:schemeClr val="tx1"/>
                </a:solidFill>
                <a:latin typeface="+mn-lt"/>
                <a:ea typeface="+mn-ea"/>
                <a:cs typeface="+mn-cs"/>
              </a:rPr>
              <a:t>sekund.</a:t>
            </a:r>
            <a:endParaRPr lang="cs-CZ" sz="1800" dirty="0">
              <a:solidFill>
                <a:schemeClr val="tx1"/>
              </a:solidFill>
              <a:latin typeface="+mn-lt"/>
              <a:ea typeface="+mn-ea"/>
              <a:cs typeface="+mn-cs"/>
            </a:endParaRPr>
          </a:p>
          <a:p>
            <a:pPr marL="457200" indent="-457200">
              <a:buFont typeface="+mj-lt"/>
              <a:buAutoNum type="arabicPeriod"/>
            </a:pPr>
            <a:r>
              <a:rPr lang="cs-CZ" sz="2000" dirty="0" err="1" smtClean="0">
                <a:solidFill>
                  <a:schemeClr val="tx1"/>
                </a:solidFill>
                <a:latin typeface="+mn-lt"/>
                <a:ea typeface="+mn-ea"/>
                <a:cs typeface="+mn-cs"/>
              </a:rPr>
              <a:t>Tagy</a:t>
            </a:r>
            <a:endParaRPr lang="cs-CZ" sz="2000" dirty="0">
              <a:solidFill>
                <a:schemeClr val="tx1"/>
              </a:solidFill>
              <a:latin typeface="+mn-lt"/>
              <a:ea typeface="+mn-ea"/>
              <a:cs typeface="+mn-cs"/>
            </a:endParaRPr>
          </a:p>
          <a:p>
            <a:pPr marL="800100" lvl="1" indent="-342900"/>
            <a:r>
              <a:rPr lang="cs-CZ" sz="1800" dirty="0">
                <a:solidFill>
                  <a:schemeClr val="tx1"/>
                </a:solidFill>
                <a:latin typeface="+mn-lt"/>
                <a:ea typeface="+mn-ea"/>
                <a:cs typeface="+mn-cs"/>
              </a:rPr>
              <a:t>Pokud zdrojové texty obsahují </a:t>
            </a:r>
            <a:r>
              <a:rPr lang="cs-CZ" sz="1800" dirty="0" err="1">
                <a:solidFill>
                  <a:schemeClr val="tx1"/>
                </a:solidFill>
                <a:latin typeface="+mn-lt"/>
                <a:ea typeface="+mn-ea"/>
                <a:cs typeface="+mn-cs"/>
              </a:rPr>
              <a:t>tagy</a:t>
            </a:r>
            <a:r>
              <a:rPr lang="cs-CZ" sz="1800" dirty="0">
                <a:solidFill>
                  <a:schemeClr val="tx1"/>
                </a:solidFill>
                <a:latin typeface="+mn-lt"/>
                <a:ea typeface="+mn-ea"/>
                <a:cs typeface="+mn-cs"/>
              </a:rPr>
              <a:t>, </a:t>
            </a:r>
            <a:r>
              <a:rPr lang="cs-CZ" sz="1800" dirty="0" err="1">
                <a:solidFill>
                  <a:schemeClr val="tx1"/>
                </a:solidFill>
                <a:latin typeface="+mn-lt"/>
                <a:ea typeface="+mn-ea"/>
                <a:cs typeface="+mn-cs"/>
              </a:rPr>
              <a:t>MT</a:t>
            </a:r>
            <a:r>
              <a:rPr lang="cs-CZ" sz="1800" dirty="0">
                <a:solidFill>
                  <a:schemeClr val="tx1"/>
                </a:solidFill>
                <a:latin typeface="+mn-lt"/>
                <a:ea typeface="+mn-ea"/>
                <a:cs typeface="+mn-cs"/>
              </a:rPr>
              <a:t> s nimi musí umět </a:t>
            </a:r>
            <a:r>
              <a:rPr lang="cs-CZ" sz="1800" dirty="0" smtClean="0">
                <a:solidFill>
                  <a:schemeClr val="tx1"/>
                </a:solidFill>
                <a:latin typeface="+mn-lt"/>
                <a:ea typeface="+mn-ea"/>
                <a:cs typeface="+mn-cs"/>
              </a:rPr>
              <a:t>pracovat.</a:t>
            </a:r>
            <a:endParaRPr lang="cs-CZ" sz="1800" dirty="0">
              <a:solidFill>
                <a:schemeClr val="tx1"/>
              </a:solidFill>
              <a:latin typeface="+mn-lt"/>
              <a:ea typeface="+mn-ea"/>
              <a:cs typeface="+mn-cs"/>
            </a:endParaRPr>
          </a:p>
          <a:p>
            <a:pPr marL="457200" indent="-457200">
              <a:buFont typeface="+mj-lt"/>
              <a:buAutoNum type="arabicPeriod"/>
            </a:pPr>
            <a:r>
              <a:rPr lang="cs-CZ" sz="2000" dirty="0" smtClean="0">
                <a:solidFill>
                  <a:schemeClr val="tx1"/>
                </a:solidFill>
                <a:latin typeface="+mn-lt"/>
                <a:ea typeface="+mn-ea"/>
                <a:cs typeface="+mn-cs"/>
              </a:rPr>
              <a:t>Očekávaná </a:t>
            </a:r>
            <a:r>
              <a:rPr lang="cs-CZ" sz="2000" dirty="0">
                <a:solidFill>
                  <a:schemeClr val="tx1"/>
                </a:solidFill>
                <a:latin typeface="+mn-lt"/>
                <a:ea typeface="+mn-ea"/>
                <a:cs typeface="+mn-cs"/>
              </a:rPr>
              <a:t>kvalita </a:t>
            </a:r>
            <a:r>
              <a:rPr lang="cs-CZ" sz="2000" dirty="0" err="1">
                <a:solidFill>
                  <a:schemeClr val="tx1"/>
                </a:solidFill>
                <a:latin typeface="+mn-lt"/>
                <a:ea typeface="+mn-ea"/>
                <a:cs typeface="+mn-cs"/>
              </a:rPr>
              <a:t>posteditingu</a:t>
            </a:r>
            <a:endParaRPr lang="cs-CZ" sz="2000" dirty="0">
              <a:solidFill>
                <a:schemeClr val="tx1"/>
              </a:solidFill>
              <a:latin typeface="+mn-lt"/>
              <a:ea typeface="+mn-ea"/>
              <a:cs typeface="+mn-cs"/>
            </a:endParaRPr>
          </a:p>
          <a:p>
            <a:pPr marL="800100" lvl="1" indent="-342900"/>
            <a:r>
              <a:rPr lang="cs-CZ" sz="1800" dirty="0">
                <a:solidFill>
                  <a:schemeClr val="tx1"/>
                </a:solidFill>
                <a:latin typeface="+mn-lt"/>
                <a:ea typeface="+mn-ea"/>
                <a:cs typeface="+mn-cs"/>
              </a:rPr>
              <a:t>Zadavatel má očekávat faktickou správnost, ale nesmí očekávat kvalitu lidského </a:t>
            </a:r>
            <a:r>
              <a:rPr lang="cs-CZ" sz="1800" dirty="0" smtClean="0">
                <a:solidFill>
                  <a:schemeClr val="tx1"/>
                </a:solidFill>
                <a:latin typeface="+mn-lt"/>
                <a:ea typeface="+mn-ea"/>
                <a:cs typeface="+mn-cs"/>
              </a:rPr>
              <a:t>překladu.</a:t>
            </a:r>
            <a:endParaRPr lang="cs-CZ" sz="1800" dirty="0">
              <a:solidFill>
                <a:schemeClr val="tx1"/>
              </a:solidFill>
              <a:latin typeface="+mn-lt"/>
              <a:ea typeface="+mn-ea"/>
              <a:cs typeface="+mn-cs"/>
            </a:endParaRPr>
          </a:p>
          <a:p>
            <a:pPr>
              <a:buNone/>
            </a:pPr>
            <a:endParaRPr lang="cs-CZ"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Příklad 1 – Autodesk</a:t>
            </a:r>
            <a:endParaRPr lang="cs-CZ" dirty="0"/>
          </a:p>
        </p:txBody>
      </p:sp>
      <p:sp>
        <p:nvSpPr>
          <p:cNvPr id="3" name="Zástupný symbol pro obsah 2"/>
          <p:cNvSpPr>
            <a:spLocks noGrp="1"/>
          </p:cNvSpPr>
          <p:nvPr>
            <p:ph idx="1"/>
          </p:nvPr>
        </p:nvSpPr>
        <p:spPr/>
        <p:txBody>
          <a:bodyPr/>
          <a:lstStyle/>
          <a:p>
            <a:r>
              <a:rPr lang="cs-CZ" sz="1800" dirty="0" err="1" smtClean="0"/>
              <a:t>Welocalize</a:t>
            </a:r>
            <a:r>
              <a:rPr lang="cs-CZ" sz="1800" dirty="0" smtClean="0"/>
              <a:t>, 80 % plné sazby</a:t>
            </a:r>
          </a:p>
          <a:p>
            <a:r>
              <a:rPr lang="cs-CZ" sz="1800" dirty="0" err="1" smtClean="0"/>
              <a:t>Inventor</a:t>
            </a:r>
            <a:r>
              <a:rPr lang="cs-CZ" sz="1800" dirty="0" smtClean="0"/>
              <a:t>, </a:t>
            </a:r>
            <a:r>
              <a:rPr lang="cs-CZ" sz="1800" dirty="0" err="1" smtClean="0"/>
              <a:t>AutoCAD</a:t>
            </a:r>
            <a:r>
              <a:rPr lang="cs-CZ" sz="1800" dirty="0" smtClean="0"/>
              <a:t> </a:t>
            </a:r>
            <a:r>
              <a:rPr lang="cs-CZ" sz="1800" dirty="0" err="1" smtClean="0"/>
              <a:t>Mechanical</a:t>
            </a:r>
            <a:r>
              <a:rPr lang="cs-CZ" sz="1800" dirty="0" smtClean="0"/>
              <a:t>, </a:t>
            </a:r>
            <a:r>
              <a:rPr lang="cs-CZ" sz="1800" dirty="0" err="1" smtClean="0"/>
              <a:t>Vault</a:t>
            </a:r>
            <a:r>
              <a:rPr lang="cs-CZ" sz="1800" dirty="0" smtClean="0"/>
              <a:t>, </a:t>
            </a:r>
            <a:r>
              <a:rPr lang="cs-CZ" sz="1800" dirty="0" err="1" smtClean="0"/>
              <a:t>Factory</a:t>
            </a:r>
            <a:r>
              <a:rPr lang="cs-CZ" sz="1800" dirty="0" smtClean="0"/>
              <a:t> Design </a:t>
            </a:r>
            <a:r>
              <a:rPr lang="cs-CZ" sz="1800" dirty="0" err="1" smtClean="0"/>
              <a:t>Suite</a:t>
            </a:r>
            <a:endParaRPr lang="cs-CZ" sz="1800" dirty="0" smtClean="0"/>
          </a:p>
          <a:p>
            <a:r>
              <a:rPr lang="cs-CZ" sz="1800" dirty="0" smtClean="0"/>
              <a:t>300–500 tis. slov </a:t>
            </a:r>
            <a:r>
              <a:rPr lang="cs-CZ" sz="1800" dirty="0" smtClean="0"/>
              <a:t>ročně, </a:t>
            </a:r>
            <a:r>
              <a:rPr lang="cs-CZ" sz="1800" dirty="0" err="1" smtClean="0"/>
              <a:t>MTPE</a:t>
            </a:r>
            <a:r>
              <a:rPr lang="cs-CZ" sz="1800" dirty="0" smtClean="0"/>
              <a:t> </a:t>
            </a:r>
            <a:r>
              <a:rPr lang="cs-CZ" sz="1800" dirty="0" smtClean="0"/>
              <a:t>od roku 2010</a:t>
            </a:r>
          </a:p>
          <a:p>
            <a:r>
              <a:rPr lang="cs-CZ" sz="1800" dirty="0" smtClean="0"/>
              <a:t>SDL </a:t>
            </a:r>
            <a:r>
              <a:rPr lang="cs-CZ" sz="1800" dirty="0" err="1" smtClean="0"/>
              <a:t>WorldServer</a:t>
            </a:r>
            <a:r>
              <a:rPr lang="cs-CZ" sz="1800" dirty="0" smtClean="0"/>
              <a:t> + </a:t>
            </a:r>
            <a:r>
              <a:rPr lang="cs-CZ" sz="1800" dirty="0" err="1" smtClean="0"/>
              <a:t>Translation</a:t>
            </a:r>
            <a:r>
              <a:rPr lang="cs-CZ" sz="1800" dirty="0" smtClean="0"/>
              <a:t> </a:t>
            </a:r>
            <a:r>
              <a:rPr lang="cs-CZ" sz="1800" dirty="0" err="1" smtClean="0"/>
              <a:t>Worbench</a:t>
            </a:r>
            <a:endParaRPr lang="cs-CZ" sz="1800" dirty="0" smtClean="0"/>
          </a:p>
          <a:p>
            <a:endParaRPr lang="cs-CZ" sz="1800" i="1" dirty="0" smtClean="0"/>
          </a:p>
          <a:p>
            <a:endParaRPr lang="cs-CZ" sz="1800" i="1" dirty="0" smtClean="0"/>
          </a:p>
          <a:p>
            <a:r>
              <a:rPr lang="cs-CZ" sz="1800" i="1" dirty="0" smtClean="0"/>
              <a:t>„H</a:t>
            </a:r>
            <a:r>
              <a:rPr lang="cs-CZ" sz="1800" i="1" dirty="0" smtClean="0">
                <a:solidFill>
                  <a:schemeClr val="tx1"/>
                </a:solidFill>
                <a:latin typeface="+mn-lt"/>
                <a:ea typeface="+mn-ea"/>
                <a:cs typeface="+mn-cs"/>
              </a:rPr>
              <a:t>odně </a:t>
            </a:r>
            <a:r>
              <a:rPr lang="cs-CZ" sz="1800" i="1" dirty="0">
                <a:solidFill>
                  <a:schemeClr val="tx1"/>
                </a:solidFill>
                <a:latin typeface="+mn-lt"/>
                <a:ea typeface="+mn-ea"/>
                <a:cs typeface="+mn-cs"/>
              </a:rPr>
              <a:t>dobré strojové překlady u dokumentace, klíčové je samozřejmě překládat konzistentně, aby se to </a:t>
            </a:r>
            <a:r>
              <a:rPr lang="cs-CZ" sz="1800" i="1" dirty="0" err="1">
                <a:solidFill>
                  <a:schemeClr val="tx1"/>
                </a:solidFill>
                <a:latin typeface="+mn-lt"/>
                <a:ea typeface="+mn-ea"/>
                <a:cs typeface="+mn-cs"/>
              </a:rPr>
              <a:t>engine</a:t>
            </a:r>
            <a:r>
              <a:rPr lang="cs-CZ" sz="1800" i="1" dirty="0">
                <a:solidFill>
                  <a:schemeClr val="tx1"/>
                </a:solidFill>
                <a:latin typeface="+mn-lt"/>
                <a:ea typeface="+mn-ea"/>
                <a:cs typeface="+mn-cs"/>
              </a:rPr>
              <a:t> dobře </a:t>
            </a:r>
            <a:r>
              <a:rPr lang="cs-CZ" sz="1800" i="1" dirty="0" smtClean="0">
                <a:solidFill>
                  <a:schemeClr val="tx1"/>
                </a:solidFill>
                <a:latin typeface="+mn-lt"/>
                <a:ea typeface="+mn-ea"/>
                <a:cs typeface="+mn-cs"/>
              </a:rPr>
              <a:t>naučil.“</a:t>
            </a:r>
            <a:r>
              <a:rPr lang="cs-CZ" sz="1800" dirty="0" smtClean="0">
                <a:solidFill>
                  <a:schemeClr val="tx1"/>
                </a:solidFill>
                <a:latin typeface="+mn-lt"/>
                <a:ea typeface="+mn-ea"/>
                <a:cs typeface="+mn-cs"/>
              </a:rPr>
              <a:t> Jakub Novák, </a:t>
            </a:r>
            <a:r>
              <a:rPr lang="cs-CZ" sz="1800" dirty="0" err="1" smtClean="0">
                <a:solidFill>
                  <a:schemeClr val="tx1"/>
                </a:solidFill>
                <a:latin typeface="+mn-lt"/>
                <a:ea typeface="+mn-ea"/>
                <a:cs typeface="+mn-cs"/>
              </a:rPr>
              <a:t>PM</a:t>
            </a:r>
            <a:r>
              <a:rPr lang="cs-CZ" sz="1800" dirty="0" smtClean="0">
                <a:solidFill>
                  <a:schemeClr val="tx1"/>
                </a:solidFill>
                <a:latin typeface="+mn-lt"/>
                <a:ea typeface="+mn-ea"/>
                <a:cs typeface="+mn-cs"/>
              </a:rPr>
              <a:t> </a:t>
            </a:r>
            <a:r>
              <a:rPr lang="cs-CZ" sz="1800" dirty="0" smtClean="0">
                <a:solidFill>
                  <a:schemeClr val="tx1"/>
                </a:solidFill>
                <a:latin typeface="+mn-lt"/>
                <a:ea typeface="+mn-ea"/>
                <a:cs typeface="+mn-cs"/>
              </a:rPr>
              <a:t>Autodesk</a:t>
            </a:r>
            <a:endParaRPr lang="cs-CZ" sz="1800" dirty="0" smtClean="0">
              <a:solidFill>
                <a:schemeClr val="tx1"/>
              </a:solidFill>
              <a:latin typeface="+mn-lt"/>
              <a:ea typeface="+mn-ea"/>
              <a:cs typeface="+mn-cs"/>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Příklad 2 – Microsoft</a:t>
            </a:r>
            <a:endParaRPr lang="cs-CZ" dirty="0"/>
          </a:p>
        </p:txBody>
      </p:sp>
      <p:sp>
        <p:nvSpPr>
          <p:cNvPr id="3" name="Zástupný symbol pro obsah 2"/>
          <p:cNvSpPr>
            <a:spLocks noGrp="1"/>
          </p:cNvSpPr>
          <p:nvPr>
            <p:ph idx="1"/>
          </p:nvPr>
        </p:nvSpPr>
        <p:spPr/>
        <p:txBody>
          <a:bodyPr/>
          <a:lstStyle/>
          <a:p>
            <a:r>
              <a:rPr lang="cs-CZ" sz="1600" dirty="0" smtClean="0"/>
              <a:t>Moravia, 70 % plné sazby</a:t>
            </a:r>
          </a:p>
          <a:p>
            <a:r>
              <a:rPr lang="cs-CZ" sz="1600" dirty="0" smtClean="0"/>
              <a:t>Office, SQL Server, Azure</a:t>
            </a:r>
          </a:p>
          <a:p>
            <a:r>
              <a:rPr lang="cs-CZ" sz="1600" dirty="0" smtClean="0"/>
              <a:t>200–500 tis. slov </a:t>
            </a:r>
            <a:r>
              <a:rPr lang="cs-CZ" sz="1600" dirty="0" smtClean="0"/>
              <a:t>ročně, </a:t>
            </a:r>
            <a:r>
              <a:rPr lang="cs-CZ" sz="1600" dirty="0" err="1" smtClean="0"/>
              <a:t>MTPE</a:t>
            </a:r>
            <a:r>
              <a:rPr lang="cs-CZ" sz="1600" dirty="0" smtClean="0"/>
              <a:t> </a:t>
            </a:r>
            <a:r>
              <a:rPr lang="cs-CZ" sz="1600" dirty="0" smtClean="0"/>
              <a:t>od roku 2016</a:t>
            </a:r>
          </a:p>
          <a:p>
            <a:r>
              <a:rPr lang="cs-CZ" sz="1600" dirty="0" smtClean="0"/>
              <a:t>Symfonie/</a:t>
            </a:r>
            <a:r>
              <a:rPr lang="cs-CZ" sz="1600" dirty="0" err="1" smtClean="0"/>
              <a:t>Oddjob</a:t>
            </a:r>
            <a:r>
              <a:rPr lang="cs-CZ" sz="1600" dirty="0" smtClean="0"/>
              <a:t> + </a:t>
            </a:r>
            <a:r>
              <a:rPr lang="cs-CZ" sz="1600" dirty="0" err="1" smtClean="0"/>
              <a:t>Leaf</a:t>
            </a:r>
            <a:r>
              <a:rPr lang="cs-CZ" sz="1600" dirty="0" smtClean="0"/>
              <a:t> a </a:t>
            </a:r>
            <a:r>
              <a:rPr lang="cs-CZ" sz="1600" dirty="0" err="1" smtClean="0"/>
              <a:t>Memsource</a:t>
            </a:r>
            <a:endParaRPr lang="cs-CZ" sz="1600" dirty="0" smtClean="0"/>
          </a:p>
          <a:p>
            <a:endParaRPr lang="cs-CZ" sz="1600" dirty="0" smtClean="0"/>
          </a:p>
          <a:p>
            <a:endParaRPr lang="cs-CZ" sz="1600" dirty="0" smtClean="0"/>
          </a:p>
          <a:p>
            <a:r>
              <a:rPr lang="cs-CZ" sz="1600" i="1" dirty="0" smtClean="0"/>
              <a:t>„</a:t>
            </a:r>
            <a:r>
              <a:rPr lang="cs-CZ" sz="1600" i="1" dirty="0" smtClean="0">
                <a:solidFill>
                  <a:schemeClr val="tx1"/>
                </a:solidFill>
                <a:latin typeface="+mn-lt"/>
                <a:ea typeface="+mn-ea"/>
                <a:cs typeface="+mn-cs"/>
              </a:rPr>
              <a:t>Strojový </a:t>
            </a:r>
            <a:r>
              <a:rPr lang="cs-CZ" sz="1600" i="1" dirty="0">
                <a:solidFill>
                  <a:schemeClr val="tx1"/>
                </a:solidFill>
                <a:latin typeface="+mn-lt"/>
                <a:ea typeface="+mn-ea"/>
                <a:cs typeface="+mn-cs"/>
              </a:rPr>
              <a:t>překlad funguje dobře pro návody Office, na kterých jsme začínali. U obtížného textu technické dokumentace </a:t>
            </a:r>
            <a:r>
              <a:rPr lang="cs-CZ" sz="1600" i="1" dirty="0" err="1">
                <a:solidFill>
                  <a:schemeClr val="tx1"/>
                </a:solidFill>
                <a:latin typeface="+mn-lt"/>
                <a:ea typeface="+mn-ea"/>
                <a:cs typeface="+mn-cs"/>
              </a:rPr>
              <a:t>CnE</a:t>
            </a:r>
            <a:r>
              <a:rPr lang="cs-CZ" sz="1600" i="1" dirty="0">
                <a:solidFill>
                  <a:schemeClr val="tx1"/>
                </a:solidFill>
                <a:latin typeface="+mn-lt"/>
                <a:ea typeface="+mn-ea"/>
                <a:cs typeface="+mn-cs"/>
              </a:rPr>
              <a:t> strojový překlad roce 2016 nijak nepomáhal a z těch překladů jsme </a:t>
            </a:r>
            <a:r>
              <a:rPr lang="cs-CZ" sz="1600" i="1" dirty="0" smtClean="0">
                <a:solidFill>
                  <a:schemeClr val="tx1"/>
                </a:solidFill>
                <a:latin typeface="+mn-lt"/>
                <a:ea typeface="+mn-ea"/>
                <a:cs typeface="+mn-cs"/>
              </a:rPr>
              <a:t>vycouvali. Všechny </a:t>
            </a:r>
            <a:r>
              <a:rPr lang="cs-CZ" sz="1600" i="1" dirty="0">
                <a:solidFill>
                  <a:schemeClr val="tx1"/>
                </a:solidFill>
                <a:latin typeface="+mn-lt"/>
                <a:ea typeface="+mn-ea"/>
                <a:cs typeface="+mn-cs"/>
              </a:rPr>
              <a:t>překlady v </a:t>
            </a:r>
            <a:r>
              <a:rPr lang="cs-CZ" sz="1600" i="1" dirty="0" err="1">
                <a:solidFill>
                  <a:schemeClr val="tx1"/>
                </a:solidFill>
                <a:latin typeface="+mn-lt"/>
                <a:ea typeface="+mn-ea"/>
                <a:cs typeface="+mn-cs"/>
              </a:rPr>
              <a:t>Leafu</a:t>
            </a:r>
            <a:r>
              <a:rPr lang="cs-CZ" sz="1600" i="1" dirty="0">
                <a:solidFill>
                  <a:schemeClr val="tx1"/>
                </a:solidFill>
                <a:latin typeface="+mn-lt"/>
                <a:ea typeface="+mn-ea"/>
                <a:cs typeface="+mn-cs"/>
              </a:rPr>
              <a:t> jsou od léta 2017 </a:t>
            </a:r>
            <a:r>
              <a:rPr lang="cs-CZ" sz="1600" i="1" dirty="0" err="1">
                <a:solidFill>
                  <a:schemeClr val="tx1"/>
                </a:solidFill>
                <a:latin typeface="+mn-lt"/>
                <a:ea typeface="+mn-ea"/>
                <a:cs typeface="+mn-cs"/>
              </a:rPr>
              <a:t>předpřeložené</a:t>
            </a:r>
            <a:r>
              <a:rPr lang="cs-CZ" sz="1600" i="1" dirty="0">
                <a:solidFill>
                  <a:schemeClr val="tx1"/>
                </a:solidFill>
                <a:latin typeface="+mn-lt"/>
                <a:ea typeface="+mn-ea"/>
                <a:cs typeface="+mn-cs"/>
              </a:rPr>
              <a:t> </a:t>
            </a:r>
            <a:r>
              <a:rPr lang="cs-CZ" sz="1600" i="1" dirty="0" err="1">
                <a:solidFill>
                  <a:schemeClr val="tx1"/>
                </a:solidFill>
                <a:latin typeface="+mn-lt"/>
                <a:ea typeface="+mn-ea"/>
                <a:cs typeface="+mn-cs"/>
              </a:rPr>
              <a:t>MT</a:t>
            </a:r>
            <a:r>
              <a:rPr lang="cs-CZ" sz="1600" i="1" dirty="0">
                <a:solidFill>
                  <a:schemeClr val="tx1"/>
                </a:solidFill>
                <a:latin typeface="+mn-lt"/>
                <a:ea typeface="+mn-ea"/>
                <a:cs typeface="+mn-cs"/>
              </a:rPr>
              <a:t>. </a:t>
            </a:r>
            <a:r>
              <a:rPr lang="cs-CZ" sz="1600" i="1" dirty="0" err="1">
                <a:solidFill>
                  <a:schemeClr val="tx1"/>
                </a:solidFill>
                <a:latin typeface="+mn-lt"/>
                <a:ea typeface="+mn-ea"/>
                <a:cs typeface="+mn-cs"/>
              </a:rPr>
              <a:t>Engine</a:t>
            </a:r>
            <a:r>
              <a:rPr lang="cs-CZ" sz="1600" i="1" dirty="0">
                <a:solidFill>
                  <a:schemeClr val="tx1"/>
                </a:solidFill>
                <a:latin typeface="+mn-lt"/>
                <a:ea typeface="+mn-ea"/>
                <a:cs typeface="+mn-cs"/>
              </a:rPr>
              <a:t> </a:t>
            </a:r>
            <a:r>
              <a:rPr lang="cs-CZ" sz="1600" i="1" dirty="0" err="1" smtClean="0">
                <a:solidFill>
                  <a:schemeClr val="tx1"/>
                </a:solidFill>
                <a:latin typeface="+mn-lt"/>
                <a:ea typeface="+mn-ea"/>
                <a:cs typeface="+mn-cs"/>
              </a:rPr>
              <a:t>Microsoftu</a:t>
            </a:r>
            <a:r>
              <a:rPr lang="cs-CZ" sz="1600" i="1" dirty="0" smtClean="0">
                <a:solidFill>
                  <a:schemeClr val="tx1"/>
                </a:solidFill>
                <a:latin typeface="+mn-lt"/>
                <a:ea typeface="+mn-ea"/>
                <a:cs typeface="+mn-cs"/>
              </a:rPr>
              <a:t> </a:t>
            </a:r>
            <a:r>
              <a:rPr lang="cs-CZ" sz="1600" i="1" dirty="0">
                <a:solidFill>
                  <a:schemeClr val="tx1"/>
                </a:solidFill>
                <a:latin typeface="+mn-lt"/>
                <a:ea typeface="+mn-ea"/>
                <a:cs typeface="+mn-cs"/>
              </a:rPr>
              <a:t>hodí správně většinu slov a zvládá relativně dobře krátké věty. Bohužel nezvládá moc dobře koncovky, čímž přichází veškerá úspora času při překladu vniveč – sice toho fakticky píšeme méně, ale </a:t>
            </a:r>
            <a:r>
              <a:rPr lang="cs-CZ" sz="1600" i="1" dirty="0" err="1">
                <a:solidFill>
                  <a:schemeClr val="tx1"/>
                </a:solidFill>
                <a:latin typeface="+mn-lt"/>
                <a:ea typeface="+mn-ea"/>
                <a:cs typeface="+mn-cs"/>
              </a:rPr>
              <a:t>překlikávání</a:t>
            </a:r>
            <a:r>
              <a:rPr lang="cs-CZ" sz="1600" i="1" dirty="0">
                <a:solidFill>
                  <a:schemeClr val="tx1"/>
                </a:solidFill>
                <a:latin typeface="+mn-lt"/>
                <a:ea typeface="+mn-ea"/>
                <a:cs typeface="+mn-cs"/>
              </a:rPr>
              <a:t> na konce slov a přepisování koncovek trvá stejně dlouho, jako by se to psalo od </a:t>
            </a:r>
            <a:r>
              <a:rPr lang="cs-CZ" sz="1600" i="1" dirty="0" smtClean="0">
                <a:solidFill>
                  <a:schemeClr val="tx1"/>
                </a:solidFill>
                <a:latin typeface="+mn-lt"/>
                <a:ea typeface="+mn-ea"/>
                <a:cs typeface="+mn-cs"/>
              </a:rPr>
              <a:t>nuly.“</a:t>
            </a:r>
            <a:r>
              <a:rPr lang="cs-CZ" sz="1600" dirty="0" smtClean="0">
                <a:solidFill>
                  <a:schemeClr val="tx1"/>
                </a:solidFill>
                <a:latin typeface="+mn-lt"/>
                <a:ea typeface="+mn-ea"/>
                <a:cs typeface="+mn-cs"/>
              </a:rPr>
              <a:t> Robert Chudý, </a:t>
            </a:r>
            <a:r>
              <a:rPr lang="cs-CZ" sz="1600" dirty="0" err="1" smtClean="0">
                <a:solidFill>
                  <a:schemeClr val="tx1"/>
                </a:solidFill>
                <a:latin typeface="+mn-lt"/>
                <a:ea typeface="+mn-ea"/>
                <a:cs typeface="+mn-cs"/>
              </a:rPr>
              <a:t>PM</a:t>
            </a:r>
            <a:r>
              <a:rPr lang="cs-CZ" sz="1600" dirty="0" smtClean="0">
                <a:solidFill>
                  <a:schemeClr val="tx1"/>
                </a:solidFill>
                <a:latin typeface="+mn-lt"/>
                <a:ea typeface="+mn-ea"/>
                <a:cs typeface="+mn-cs"/>
              </a:rPr>
              <a:t> Microsoft</a:t>
            </a:r>
          </a:p>
          <a:p>
            <a:pPr>
              <a:buNone/>
            </a:pPr>
            <a:endParaRPr lang="cs-CZ" sz="1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Příklad 3 – </a:t>
            </a:r>
            <a:r>
              <a:rPr lang="cs-CZ" dirty="0" err="1" smtClean="0"/>
              <a:t>Google</a:t>
            </a:r>
            <a:endParaRPr lang="cs-CZ" dirty="0"/>
          </a:p>
        </p:txBody>
      </p:sp>
      <p:sp>
        <p:nvSpPr>
          <p:cNvPr id="3" name="Zástupný symbol pro obsah 2"/>
          <p:cNvSpPr>
            <a:spLocks noGrp="1"/>
          </p:cNvSpPr>
          <p:nvPr>
            <p:ph idx="1"/>
          </p:nvPr>
        </p:nvSpPr>
        <p:spPr/>
        <p:txBody>
          <a:bodyPr/>
          <a:lstStyle/>
          <a:p>
            <a:r>
              <a:rPr lang="cs-CZ" sz="1600" dirty="0" err="1" smtClean="0"/>
              <a:t>Welocalize</a:t>
            </a:r>
            <a:r>
              <a:rPr lang="cs-CZ" sz="1600" dirty="0" smtClean="0"/>
              <a:t>, 100 % plné sazby</a:t>
            </a:r>
          </a:p>
          <a:p>
            <a:r>
              <a:rPr lang="cs-CZ" sz="1600" dirty="0" smtClean="0"/>
              <a:t>Android, Chrome, </a:t>
            </a:r>
            <a:r>
              <a:rPr lang="cs-CZ" sz="1600" dirty="0" err="1" smtClean="0"/>
              <a:t>Maps</a:t>
            </a:r>
            <a:r>
              <a:rPr lang="cs-CZ" sz="1600" dirty="0" smtClean="0"/>
              <a:t>, </a:t>
            </a:r>
            <a:r>
              <a:rPr lang="cs-CZ" sz="1600" dirty="0" err="1" smtClean="0"/>
              <a:t>YouTube</a:t>
            </a:r>
            <a:r>
              <a:rPr lang="cs-CZ" sz="1600" dirty="0" smtClean="0"/>
              <a:t> aj.</a:t>
            </a:r>
          </a:p>
          <a:p>
            <a:r>
              <a:rPr lang="cs-CZ" sz="1600" dirty="0" smtClean="0"/>
              <a:t>2–3 mil. slov ročně od roku 2007, </a:t>
            </a:r>
            <a:r>
              <a:rPr lang="cs-CZ" sz="1600" dirty="0" err="1" smtClean="0"/>
              <a:t>MTPE</a:t>
            </a:r>
            <a:r>
              <a:rPr lang="cs-CZ" sz="1600" dirty="0" smtClean="0"/>
              <a:t> se zkouší od 2016</a:t>
            </a:r>
          </a:p>
          <a:p>
            <a:r>
              <a:rPr lang="cs-CZ" sz="1600" dirty="0" err="1" smtClean="0"/>
              <a:t>Google</a:t>
            </a:r>
            <a:r>
              <a:rPr lang="cs-CZ" sz="1600" dirty="0" smtClean="0"/>
              <a:t> </a:t>
            </a:r>
            <a:r>
              <a:rPr lang="cs-CZ" sz="1600" dirty="0" err="1" smtClean="0"/>
              <a:t>Translator</a:t>
            </a:r>
            <a:r>
              <a:rPr lang="cs-CZ" sz="1600" dirty="0" smtClean="0"/>
              <a:t> </a:t>
            </a:r>
            <a:r>
              <a:rPr lang="cs-CZ" sz="1600" dirty="0" err="1" smtClean="0"/>
              <a:t>Toolkit</a:t>
            </a:r>
            <a:endParaRPr lang="cs-CZ" sz="1600" dirty="0" smtClean="0"/>
          </a:p>
          <a:p>
            <a:endParaRPr lang="cs-CZ" sz="1600" dirty="0" smtClean="0"/>
          </a:p>
          <a:p>
            <a:r>
              <a:rPr lang="cs-CZ" sz="1600" i="1" dirty="0" smtClean="0"/>
              <a:t>„</a:t>
            </a:r>
            <a:r>
              <a:rPr lang="cs-CZ" sz="1600" i="1" dirty="0" smtClean="0">
                <a:solidFill>
                  <a:schemeClr val="tx1"/>
                </a:solidFill>
                <a:latin typeface="+mn-lt"/>
                <a:ea typeface="+mn-ea"/>
                <a:cs typeface="+mn-cs"/>
              </a:rPr>
              <a:t>V </a:t>
            </a:r>
            <a:r>
              <a:rPr lang="cs-CZ" sz="1600" i="1" dirty="0" err="1" smtClean="0">
                <a:solidFill>
                  <a:schemeClr val="tx1"/>
                </a:solidFill>
                <a:latin typeface="+mn-lt"/>
                <a:ea typeface="+mn-ea"/>
                <a:cs typeface="+mn-cs"/>
              </a:rPr>
              <a:t>Googlu</a:t>
            </a:r>
            <a:r>
              <a:rPr lang="cs-CZ" sz="1600" i="1" dirty="0" smtClean="0">
                <a:solidFill>
                  <a:schemeClr val="tx1"/>
                </a:solidFill>
                <a:latin typeface="+mn-lt"/>
                <a:ea typeface="+mn-ea"/>
                <a:cs typeface="+mn-cs"/>
              </a:rPr>
              <a:t> máme zatím strojový překlad v rámci pilotního testování </a:t>
            </a:r>
            <a:r>
              <a:rPr lang="cs-CZ" sz="1600" i="1" dirty="0" err="1" smtClean="0">
                <a:solidFill>
                  <a:schemeClr val="tx1"/>
                </a:solidFill>
                <a:latin typeface="+mn-lt"/>
                <a:ea typeface="+mn-ea"/>
                <a:cs typeface="+mn-cs"/>
              </a:rPr>
              <a:t>předvyplněn</a:t>
            </a:r>
            <a:r>
              <a:rPr lang="cs-CZ" sz="1600" i="1" dirty="0" smtClean="0">
                <a:solidFill>
                  <a:schemeClr val="tx1"/>
                </a:solidFill>
                <a:latin typeface="+mn-lt"/>
                <a:ea typeface="+mn-ea"/>
                <a:cs typeface="+mn-cs"/>
              </a:rPr>
              <a:t> jen v části projektů, konkrétně v nápovědách </a:t>
            </a:r>
            <a:r>
              <a:rPr lang="cs-CZ" sz="1600" i="1" dirty="0" err="1" smtClean="0">
                <a:solidFill>
                  <a:schemeClr val="tx1"/>
                </a:solidFill>
                <a:latin typeface="+mn-lt"/>
                <a:ea typeface="+mn-ea"/>
                <a:cs typeface="+mn-cs"/>
              </a:rPr>
              <a:t>DoubleClick</a:t>
            </a:r>
            <a:r>
              <a:rPr lang="cs-CZ" sz="1600" i="1" dirty="0" smtClean="0">
                <a:solidFill>
                  <a:schemeClr val="tx1"/>
                </a:solidFill>
                <a:latin typeface="+mn-lt"/>
                <a:ea typeface="+mn-ea"/>
                <a:cs typeface="+mn-cs"/>
              </a:rPr>
              <a:t> </a:t>
            </a:r>
            <a:r>
              <a:rPr lang="cs-CZ" sz="1600" i="1" dirty="0" err="1" smtClean="0">
                <a:solidFill>
                  <a:schemeClr val="tx1"/>
                </a:solidFill>
                <a:latin typeface="+mn-lt"/>
                <a:ea typeface="+mn-ea"/>
                <a:cs typeface="+mn-cs"/>
              </a:rPr>
              <a:t>for</a:t>
            </a:r>
            <a:r>
              <a:rPr lang="cs-CZ" sz="1600" i="1" dirty="0" smtClean="0">
                <a:solidFill>
                  <a:schemeClr val="tx1"/>
                </a:solidFill>
                <a:latin typeface="+mn-lt"/>
                <a:ea typeface="+mn-ea"/>
                <a:cs typeface="+mn-cs"/>
              </a:rPr>
              <a:t> </a:t>
            </a:r>
            <a:r>
              <a:rPr lang="cs-CZ" sz="1600" i="1" dirty="0" err="1" smtClean="0">
                <a:solidFill>
                  <a:schemeClr val="tx1"/>
                </a:solidFill>
                <a:latin typeface="+mn-lt"/>
                <a:ea typeface="+mn-ea"/>
                <a:cs typeface="+mn-cs"/>
              </a:rPr>
              <a:t>Publishers</a:t>
            </a:r>
            <a:r>
              <a:rPr lang="cs-CZ" sz="1600" i="1" dirty="0" smtClean="0">
                <a:solidFill>
                  <a:schemeClr val="tx1"/>
                </a:solidFill>
                <a:latin typeface="+mn-lt"/>
                <a:ea typeface="+mn-ea"/>
                <a:cs typeface="+mn-cs"/>
              </a:rPr>
              <a:t> (služba pro správu a prodej reklamního prostoru na webech). Je sice placen plnou sazbou, ale i tak bych byl radši bez něj. Spíše přidělává </a:t>
            </a:r>
            <a:r>
              <a:rPr lang="cs-CZ" sz="1600" i="1" dirty="0">
                <a:solidFill>
                  <a:schemeClr val="tx1"/>
                </a:solidFill>
                <a:latin typeface="+mn-lt"/>
                <a:ea typeface="+mn-ea"/>
                <a:cs typeface="+mn-cs"/>
              </a:rPr>
              <a:t>práci, než by ji šetřil. </a:t>
            </a:r>
            <a:r>
              <a:rPr lang="cs-CZ" sz="1600" i="1" dirty="0" smtClean="0">
                <a:solidFill>
                  <a:schemeClr val="tx1"/>
                </a:solidFill>
                <a:latin typeface="+mn-lt"/>
                <a:ea typeface="+mn-ea"/>
                <a:cs typeface="+mn-cs"/>
              </a:rPr>
              <a:t>Sice </a:t>
            </a:r>
            <a:r>
              <a:rPr lang="cs-CZ" sz="1600" i="1" dirty="0">
                <a:solidFill>
                  <a:schemeClr val="tx1"/>
                </a:solidFill>
                <a:latin typeface="+mn-lt"/>
                <a:ea typeface="+mn-ea"/>
                <a:cs typeface="+mn-cs"/>
              </a:rPr>
              <a:t>vytváří věty, které gramaticky vypadají celkem přijatelně, ale obvykle nejsou správné významově a není v nich dodržena správná terminologie. </a:t>
            </a:r>
            <a:r>
              <a:rPr lang="cs-CZ" sz="1600" i="1" dirty="0" smtClean="0">
                <a:solidFill>
                  <a:schemeClr val="tx1"/>
                </a:solidFill>
                <a:latin typeface="+mn-lt"/>
                <a:ea typeface="+mn-ea"/>
                <a:cs typeface="+mn-cs"/>
              </a:rPr>
              <a:t>U </a:t>
            </a:r>
            <a:r>
              <a:rPr lang="cs-CZ" sz="1600" i="1" dirty="0">
                <a:solidFill>
                  <a:schemeClr val="tx1"/>
                </a:solidFill>
                <a:latin typeface="+mn-lt"/>
                <a:ea typeface="+mn-ea"/>
                <a:cs typeface="+mn-cs"/>
              </a:rPr>
              <a:t>většiny segmentů je nejlepší </a:t>
            </a:r>
            <a:r>
              <a:rPr lang="cs-CZ" sz="1600" i="1" dirty="0" err="1">
                <a:solidFill>
                  <a:schemeClr val="tx1"/>
                </a:solidFill>
                <a:latin typeface="+mn-lt"/>
                <a:ea typeface="+mn-ea"/>
                <a:cs typeface="+mn-cs"/>
              </a:rPr>
              <a:t>MT</a:t>
            </a:r>
            <a:r>
              <a:rPr lang="cs-CZ" sz="1600" i="1" dirty="0">
                <a:solidFill>
                  <a:schemeClr val="tx1"/>
                </a:solidFill>
                <a:latin typeface="+mn-lt"/>
                <a:ea typeface="+mn-ea"/>
                <a:cs typeface="+mn-cs"/>
              </a:rPr>
              <a:t> smazat a vůbec se ho nesnažit využívat. Občas se mi stane, že se nechám zlákat, a když po sobě nakonec překlad procházím, zhrozím se, co jsem to pod vlivem strojového překladu vytvořil za blbost. I v případě, že je strojový překlad náhodou z části správný, je jeho přínos podle mě velmi diskutabilní. Pokud člověk píše všemi deseti, je obvykle rychlejší text napsat, než přesouvat ruce na šipky či myš, vybírat různé části textu a upravovat </a:t>
            </a:r>
            <a:r>
              <a:rPr lang="cs-CZ" sz="1600" i="1" dirty="0" smtClean="0">
                <a:solidFill>
                  <a:schemeClr val="tx1"/>
                </a:solidFill>
                <a:latin typeface="+mn-lt"/>
                <a:ea typeface="+mn-ea"/>
                <a:cs typeface="+mn-cs"/>
              </a:rPr>
              <a:t>je.“</a:t>
            </a:r>
            <a:r>
              <a:rPr lang="cs-CZ" sz="1600" dirty="0" smtClean="0">
                <a:solidFill>
                  <a:schemeClr val="tx1"/>
                </a:solidFill>
                <a:latin typeface="+mn-lt"/>
                <a:ea typeface="+mn-ea"/>
                <a:cs typeface="+mn-cs"/>
              </a:rPr>
              <a:t> Petr Srníček, překladatel </a:t>
            </a:r>
            <a:r>
              <a:rPr lang="cs-CZ" sz="1600" dirty="0" err="1" smtClean="0">
                <a:solidFill>
                  <a:schemeClr val="tx1"/>
                </a:solidFill>
                <a:latin typeface="+mn-lt"/>
                <a:ea typeface="+mn-ea"/>
                <a:cs typeface="+mn-cs"/>
              </a:rPr>
              <a:t>Google</a:t>
            </a:r>
            <a:endParaRPr lang="cs-CZ" sz="1600" dirty="0" smtClean="0">
              <a:solidFill>
                <a:schemeClr val="tx1"/>
              </a:solidFill>
              <a:latin typeface="+mn-lt"/>
              <a:ea typeface="+mn-ea"/>
              <a:cs typeface="+mn-cs"/>
            </a:endParaRPr>
          </a:p>
          <a:p>
            <a:pPr>
              <a:buNone/>
            </a:pPr>
            <a:endParaRPr lang="cs-CZ" sz="16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16 odpovědí od překladatelů</a:t>
            </a:r>
            <a:endParaRPr lang="cs-CZ" dirty="0"/>
          </a:p>
        </p:txBody>
      </p:sp>
      <p:sp>
        <p:nvSpPr>
          <p:cNvPr id="3" name="Zástupný symbol pro obsah 2"/>
          <p:cNvSpPr>
            <a:spLocks noGrp="1"/>
          </p:cNvSpPr>
          <p:nvPr>
            <p:ph idx="1"/>
          </p:nvPr>
        </p:nvSpPr>
        <p:spPr/>
        <p:txBody>
          <a:bodyPr/>
          <a:lstStyle/>
          <a:p>
            <a:r>
              <a:rPr lang="cs-CZ" sz="1800" dirty="0" smtClean="0"/>
              <a:t>Upravovali jste někdy strojový překlad? Kolik práce vám strojový překlad obvykle ušetřil</a:t>
            </a:r>
            <a:r>
              <a:rPr lang="cs-CZ" sz="1800" dirty="0" smtClean="0"/>
              <a:t>?</a:t>
            </a:r>
          </a:p>
          <a:p>
            <a:pPr lvl="1"/>
            <a:r>
              <a:rPr lang="cs-CZ" sz="1600" dirty="0" smtClean="0"/>
              <a:t>Nemá zkušenost s </a:t>
            </a:r>
            <a:r>
              <a:rPr lang="cs-CZ" sz="1600" dirty="0" err="1" smtClean="0"/>
              <a:t>MTPE</a:t>
            </a:r>
            <a:r>
              <a:rPr lang="cs-CZ" sz="1600" dirty="0" smtClean="0"/>
              <a:t>	5</a:t>
            </a:r>
          </a:p>
          <a:p>
            <a:pPr lvl="1"/>
            <a:r>
              <a:rPr lang="cs-CZ" sz="1600" dirty="0" err="1" smtClean="0"/>
              <a:t>MT</a:t>
            </a:r>
            <a:r>
              <a:rPr lang="cs-CZ" sz="1600" dirty="0" smtClean="0"/>
              <a:t> vůbec nepomáhá		2</a:t>
            </a:r>
          </a:p>
          <a:p>
            <a:pPr lvl="1"/>
            <a:r>
              <a:rPr lang="cs-CZ" sz="1600" dirty="0" smtClean="0"/>
              <a:t>Urychlí práci o 10–20 %	5</a:t>
            </a:r>
          </a:p>
          <a:p>
            <a:pPr lvl="1"/>
            <a:r>
              <a:rPr lang="cs-CZ" sz="1600" dirty="0" smtClean="0"/>
              <a:t>Urychlí práci o 30 % a více	4</a:t>
            </a:r>
          </a:p>
          <a:p>
            <a:pPr lvl="1"/>
            <a:endParaRPr lang="cs-CZ" sz="1600" dirty="0" smtClean="0"/>
          </a:p>
          <a:p>
            <a:r>
              <a:rPr lang="cs-CZ" sz="1800" dirty="0" smtClean="0"/>
              <a:t>Využíváte při práci sami strojový překlad, jako např. </a:t>
            </a:r>
            <a:r>
              <a:rPr lang="cs-CZ" sz="1800" dirty="0" err="1" smtClean="0"/>
              <a:t>Google</a:t>
            </a:r>
            <a:r>
              <a:rPr lang="cs-CZ" sz="1800" dirty="0" smtClean="0"/>
              <a:t> </a:t>
            </a:r>
            <a:r>
              <a:rPr lang="cs-CZ" sz="1800" dirty="0" err="1" smtClean="0"/>
              <a:t>Translate</a:t>
            </a:r>
            <a:r>
              <a:rPr lang="cs-CZ" sz="1800" dirty="0" smtClean="0"/>
              <a:t>?</a:t>
            </a:r>
          </a:p>
          <a:p>
            <a:pPr lvl="1"/>
            <a:r>
              <a:rPr lang="cs-CZ" sz="1600" dirty="0" smtClean="0"/>
              <a:t>Ne			10</a:t>
            </a:r>
          </a:p>
          <a:p>
            <a:pPr marL="712788" lvl="2" indent="0">
              <a:buNone/>
            </a:pPr>
            <a:r>
              <a:rPr lang="cs-CZ" sz="1200" i="1" dirty="0" smtClean="0"/>
              <a:t>„</a:t>
            </a:r>
            <a:r>
              <a:rPr lang="cs-CZ" sz="1200" i="1" dirty="0" smtClean="0"/>
              <a:t>Použití strojového překladu je v agenturách, s nimiž momentálně spolupracuji, přísně zakázáno</a:t>
            </a:r>
            <a:r>
              <a:rPr lang="cs-CZ" sz="1200" i="1" dirty="0" smtClean="0"/>
              <a:t>.“</a:t>
            </a:r>
            <a:r>
              <a:rPr lang="cs-CZ" sz="1200" dirty="0" smtClean="0"/>
              <a:t> Karel Martinec, překladatel</a:t>
            </a:r>
          </a:p>
          <a:p>
            <a:pPr lvl="1"/>
            <a:r>
              <a:rPr lang="cs-CZ" sz="1600" dirty="0" smtClean="0"/>
              <a:t>Výjimečně ano		4</a:t>
            </a:r>
          </a:p>
          <a:p>
            <a:pPr lvl="1"/>
            <a:r>
              <a:rPr lang="cs-CZ" sz="1600" dirty="0" smtClean="0"/>
              <a:t>Ano			2</a:t>
            </a:r>
          </a:p>
          <a:p>
            <a:pPr marL="630238" lvl="2" indent="0">
              <a:buNone/>
            </a:pPr>
            <a:r>
              <a:rPr lang="cs-CZ" sz="1200" i="1" dirty="0" smtClean="0"/>
              <a:t>„Při </a:t>
            </a:r>
            <a:r>
              <a:rPr lang="cs-CZ" sz="1200" i="1" dirty="0" smtClean="0"/>
              <a:t>práci s </a:t>
            </a:r>
            <a:r>
              <a:rPr lang="cs-CZ" sz="1200" i="1" dirty="0" err="1" smtClean="0"/>
              <a:t>Tradosem</a:t>
            </a:r>
            <a:r>
              <a:rPr lang="cs-CZ" sz="1200" i="1" dirty="0" smtClean="0"/>
              <a:t> </a:t>
            </a:r>
            <a:r>
              <a:rPr lang="cs-CZ" sz="1200" i="1" dirty="0" smtClean="0"/>
              <a:t>strojový překlad využívám. Dříve především </a:t>
            </a:r>
            <a:r>
              <a:rPr lang="cs-CZ" sz="1200" i="1" dirty="0" err="1" smtClean="0"/>
              <a:t>MyMemory</a:t>
            </a:r>
            <a:r>
              <a:rPr lang="cs-CZ" sz="1200" i="1" dirty="0" smtClean="0"/>
              <a:t>, nyní hlavně plugin Microsoft </a:t>
            </a:r>
            <a:r>
              <a:rPr lang="cs-CZ" sz="1200" i="1" dirty="0" err="1" smtClean="0"/>
              <a:t>Translator</a:t>
            </a:r>
            <a:r>
              <a:rPr lang="cs-CZ" sz="1200" i="1" dirty="0" smtClean="0"/>
              <a:t> a SDL </a:t>
            </a:r>
            <a:r>
              <a:rPr lang="cs-CZ" sz="1200" i="1" dirty="0" err="1" smtClean="0"/>
              <a:t>Language</a:t>
            </a:r>
            <a:r>
              <a:rPr lang="cs-CZ" sz="1200" i="1" dirty="0" smtClean="0"/>
              <a:t> </a:t>
            </a:r>
            <a:r>
              <a:rPr lang="cs-CZ" sz="1200" i="1" dirty="0" err="1" smtClean="0"/>
              <a:t>Cloud</a:t>
            </a:r>
            <a:r>
              <a:rPr lang="cs-CZ" sz="1200" i="1" dirty="0" smtClean="0"/>
              <a:t>. Používám ho hlavně proto, že mi nahodí celý text, který pak upravím, takže to nemusím celé psát ručně. Nicméně to neznamená, že by se strojový překlad dal použít bez úprav. Ve skutečnosti jen malé procento strojového překladu lze použít rovnou</a:t>
            </a:r>
            <a:r>
              <a:rPr lang="cs-CZ" sz="1200" i="1" dirty="0" smtClean="0"/>
              <a:t>.“</a:t>
            </a:r>
            <a:r>
              <a:rPr lang="cs-CZ" sz="1200" dirty="0" smtClean="0"/>
              <a:t> Václav Čermák, překladatel</a:t>
            </a:r>
            <a:endParaRPr lang="cs-CZ" sz="1200" dirty="0" smtClean="0"/>
          </a:p>
          <a:p>
            <a:pPr lvl="2"/>
            <a:endParaRPr lang="cs-CZ" sz="1200" dirty="0" smtClean="0"/>
          </a:p>
          <a:p>
            <a:pPr lvl="1"/>
            <a:endParaRPr lang="cs-CZ" sz="1600" dirty="0" smtClean="0"/>
          </a:p>
          <a:p>
            <a:pPr lvl="1"/>
            <a:endParaRPr lang="cs-CZ" sz="16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Výchozí návrh">
  <a:themeElements>
    <a:clrScheme name="Výchozí návr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ýchozí návrh">
      <a:majorFont>
        <a:latin typeface="Arial"/>
        <a:ea typeface=""/>
        <a:cs typeface=""/>
      </a:majorFont>
      <a:minorFont>
        <a:latin typeface="Arial"/>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cs-CZ"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cs-CZ" sz="1800" b="0" i="0" u="none" strike="noStrike" cap="none" normalizeH="0" baseline="0" smtClean="0">
            <a:ln>
              <a:noFill/>
            </a:ln>
            <a:solidFill>
              <a:schemeClr val="tx1"/>
            </a:solidFill>
            <a:effectLst/>
            <a:latin typeface="Arial" charset="0"/>
          </a:defRPr>
        </a:defPPr>
      </a:lstStyle>
    </a:lnDef>
  </a:objectDefaults>
  <a:extraClrSchemeLst>
    <a:extraClrScheme>
      <a:clrScheme name="Výchozí návr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ýchozí návr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ýchozí návr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ýchozí návr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ýchozí návr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ýchozí návr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ýchozí návr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ýchozí návr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ýchozí návr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ýchozí návr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ýchozí návr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ýchozí návr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tiv sady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Výchozí návr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ýchozí návrh">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Výchozí návr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ýchozí návrh">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1969</TotalTime>
  <Words>348</Words>
  <Application>Microsoft Office PowerPoint</Application>
  <PresentationFormat>Předvádění na obrazovce (4:3)</PresentationFormat>
  <Paragraphs>63</Paragraphs>
  <Slides>8</Slides>
  <Notes>0</Notes>
  <HiddenSlides>0</HiddenSlides>
  <MMClips>0</MMClips>
  <ScaleCrop>false</ScaleCrop>
  <HeadingPairs>
    <vt:vector size="4" baseType="variant">
      <vt:variant>
        <vt:lpstr>Motiv</vt:lpstr>
      </vt:variant>
      <vt:variant>
        <vt:i4>1</vt:i4>
      </vt:variant>
      <vt:variant>
        <vt:lpstr>Nadpisy snímků</vt:lpstr>
      </vt:variant>
      <vt:variant>
        <vt:i4>8</vt:i4>
      </vt:variant>
    </vt:vector>
  </HeadingPairs>
  <TitlesOfParts>
    <vt:vector size="9" baseType="lpstr">
      <vt:lpstr>Výchozí návrh</vt:lpstr>
      <vt:lpstr>Snímek 1</vt:lpstr>
      <vt:lpstr>Company At a Glance</vt:lpstr>
      <vt:lpstr>Clients, Tools</vt:lpstr>
      <vt:lpstr>Důležité faktory pro užitečnost MT pro překladatele</vt:lpstr>
      <vt:lpstr>Příklad 1 – Autodesk</vt:lpstr>
      <vt:lpstr>Příklad 2 – Microsoft</vt:lpstr>
      <vt:lpstr>Příklad 3 – Google</vt:lpstr>
      <vt:lpstr>16 odpovědí od překladatelů</vt:lpstr>
    </vt:vector>
  </TitlesOfParts>
  <Company>Virtus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Snímek 1</dc:title>
  <dc:creator>Virtus7</dc:creator>
  <cp:lastModifiedBy>martinv</cp:lastModifiedBy>
  <cp:revision>79</cp:revision>
  <dcterms:created xsi:type="dcterms:W3CDTF">2011-10-20T12:35:27Z</dcterms:created>
  <dcterms:modified xsi:type="dcterms:W3CDTF">2018-11-02T15:05:26Z</dcterms:modified>
</cp:coreProperties>
</file>