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4" r:id="rId9"/>
    <p:sldId id="265" r:id="rId10"/>
    <p:sldId id="267" r:id="rId11"/>
    <p:sldId id="268" r:id="rId12"/>
    <p:sldId id="266" r:id="rId13"/>
    <p:sldId id="263" r:id="rId14"/>
    <p:sldId id="269" r:id="rId15"/>
    <p:sldId id="270" r:id="rId1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4" d="100"/>
          <a:sy n="74" d="100"/>
        </p:scale>
        <p:origin x="576"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915128" y="1788454"/>
            <a:ext cx="8361229" cy="2098226"/>
          </a:xfrm>
        </p:spPr>
        <p:txBody>
          <a:bodyPr anchor="b">
            <a:noAutofit/>
          </a:bodyPr>
          <a:lstStyle>
            <a:lvl1pPr algn="ctr">
              <a:defRPr sz="7200" cap="all" baseline="0">
                <a:solidFill>
                  <a:schemeClr val="tx2"/>
                </a:solidFill>
              </a:defRPr>
            </a:lvl1pPr>
          </a:lstStyle>
          <a:p>
            <a:r>
              <a:rPr lang="cs-CZ"/>
              <a:t>Kliknutím lze upravit styl.</a:t>
            </a:r>
            <a:endParaRPr lang="en-US" dirty="0"/>
          </a:p>
        </p:txBody>
      </p:sp>
      <p:sp>
        <p:nvSpPr>
          <p:cNvPr id="3" name="Subtitle 2"/>
          <p:cNvSpPr>
            <a:spLocks noGrp="1"/>
          </p:cNvSpPr>
          <p:nvPr>
            <p:ph type="subTitle" idx="1"/>
          </p:nvPr>
        </p:nvSpPr>
        <p:spPr>
          <a:xfrm>
            <a:off x="2679906" y="3956279"/>
            <a:ext cx="6831673" cy="1086237"/>
          </a:xfrm>
        </p:spPr>
        <p:txBody>
          <a:bodyPr>
            <a:normAutofit/>
          </a:bodyPr>
          <a:lstStyle>
            <a:lvl1pPr marL="0" indent="0" algn="ctr">
              <a:lnSpc>
                <a:spcPct val="112000"/>
              </a:lnSpc>
              <a:spcBef>
                <a:spcPts val="0"/>
              </a:spcBef>
              <a:spcAft>
                <a:spcPts val="0"/>
              </a:spcAft>
              <a:buNone/>
              <a:defRPr sz="23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endParaRPr lang="en-US" dirty="0"/>
          </a:p>
        </p:txBody>
      </p:sp>
      <p:sp>
        <p:nvSpPr>
          <p:cNvPr id="4" name="Date Placeholder 3"/>
          <p:cNvSpPr>
            <a:spLocks noGrp="1"/>
          </p:cNvSpPr>
          <p:nvPr>
            <p:ph type="dt" sz="half" idx="10"/>
          </p:nvPr>
        </p:nvSpPr>
        <p:spPr>
          <a:xfrm>
            <a:off x="752858" y="6453386"/>
            <a:ext cx="1607944" cy="404614"/>
          </a:xfrm>
        </p:spPr>
        <p:txBody>
          <a:bodyPr/>
          <a:lstStyle>
            <a:lvl1pPr>
              <a:defRPr baseline="0">
                <a:solidFill>
                  <a:schemeClr val="tx2"/>
                </a:solidFill>
              </a:defRPr>
            </a:lvl1pPr>
          </a:lstStyle>
          <a:p>
            <a:fld id="{E5FF0AB7-28E0-45C0-817D-E8765C22D4DF}" type="datetimeFigureOut">
              <a:rPr lang="cs-CZ" smtClean="0"/>
              <a:t>29.10.2017</a:t>
            </a:fld>
            <a:endParaRPr lang="cs-CZ"/>
          </a:p>
        </p:txBody>
      </p:sp>
      <p:sp>
        <p:nvSpPr>
          <p:cNvPr id="5" name="Footer Placeholder 4"/>
          <p:cNvSpPr>
            <a:spLocks noGrp="1"/>
          </p:cNvSpPr>
          <p:nvPr>
            <p:ph type="ftr" sz="quarter" idx="11"/>
          </p:nvPr>
        </p:nvSpPr>
        <p:spPr>
          <a:xfrm>
            <a:off x="2584054" y="6453386"/>
            <a:ext cx="7023377" cy="404614"/>
          </a:xfrm>
        </p:spPr>
        <p:txBody>
          <a:bodyPr/>
          <a:lstStyle>
            <a:lvl1pPr algn="ctr">
              <a:defRPr baseline="0">
                <a:solidFill>
                  <a:schemeClr val="tx2"/>
                </a:solidFill>
              </a:defRPr>
            </a:lvl1pPr>
          </a:lstStyle>
          <a:p>
            <a:endParaRPr lang="cs-CZ"/>
          </a:p>
        </p:txBody>
      </p:sp>
      <p:sp>
        <p:nvSpPr>
          <p:cNvPr id="6" name="Slide Number Placeholder 5"/>
          <p:cNvSpPr>
            <a:spLocks noGrp="1"/>
          </p:cNvSpPr>
          <p:nvPr>
            <p:ph type="sldNum" sz="quarter" idx="12"/>
          </p:nvPr>
        </p:nvSpPr>
        <p:spPr>
          <a:xfrm>
            <a:off x="9830683" y="6453386"/>
            <a:ext cx="1596292" cy="404614"/>
          </a:xfrm>
        </p:spPr>
        <p:txBody>
          <a:bodyPr/>
          <a:lstStyle>
            <a:lvl1pPr>
              <a:defRPr baseline="0">
                <a:solidFill>
                  <a:schemeClr val="tx2"/>
                </a:solidFill>
              </a:defRPr>
            </a:lvl1pPr>
          </a:lstStyle>
          <a:p>
            <a:fld id="{01BD5C19-18EA-4351-B54F-08C3179684EB}" type="slidenum">
              <a:rPr lang="cs-CZ" smtClean="0"/>
              <a:t>‹#›</a:t>
            </a:fld>
            <a:endParaRPr lang="cs-CZ"/>
          </a:p>
        </p:txBody>
      </p:sp>
      <p:grpSp>
        <p:nvGrpSpPr>
          <p:cNvPr id="7" name="Group 6"/>
          <p:cNvGrpSpPr/>
          <p:nvPr/>
        </p:nvGrpSpPr>
        <p:grpSpPr>
          <a:xfrm>
            <a:off x="752858" y="744469"/>
            <a:ext cx="10674117" cy="5349671"/>
            <a:chOff x="752858" y="744469"/>
            <a:chExt cx="10674117" cy="5349671"/>
          </a:xfrm>
        </p:grpSpPr>
        <p:sp>
          <p:nvSpPr>
            <p:cNvPr id="11" name="Freeform 6"/>
            <p:cNvSpPr/>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Tree>
    <p:extLst>
      <p:ext uri="{BB962C8B-B14F-4D97-AF65-F5344CB8AC3E}">
        <p14:creationId xmlns:p14="http://schemas.microsoft.com/office/powerpoint/2010/main" val="2641145472"/>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Vertical Text Placeholder 2"/>
          <p:cNvSpPr>
            <a:spLocks noGrp="1"/>
          </p:cNvSpPr>
          <p:nvPr>
            <p:ph type="body" orient="vert" idx="1"/>
          </p:nvPr>
        </p:nvSpPr>
        <p:spPr>
          <a:xfrm>
            <a:off x="1371600" y="2295525"/>
            <a:ext cx="9601200" cy="3571875"/>
          </a:xfrm>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E5FF0AB7-28E0-45C0-817D-E8765C22D4DF}" type="datetimeFigureOut">
              <a:rPr lang="cs-CZ" smtClean="0"/>
              <a:t>29.10.2017</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01BD5C19-18EA-4351-B54F-08C3179684EB}" type="slidenum">
              <a:rPr lang="cs-CZ" smtClean="0"/>
              <a:t>‹#›</a:t>
            </a:fld>
            <a:endParaRPr lang="cs-CZ"/>
          </a:p>
        </p:txBody>
      </p:sp>
    </p:spTree>
    <p:extLst>
      <p:ext uri="{BB962C8B-B14F-4D97-AF65-F5344CB8AC3E}">
        <p14:creationId xmlns:p14="http://schemas.microsoft.com/office/powerpoint/2010/main" val="886190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96561" y="624156"/>
            <a:ext cx="1565766" cy="5243244"/>
          </a:xfrm>
        </p:spPr>
        <p:txBody>
          <a:bodyPr vert="eaVert"/>
          <a:lstStyle/>
          <a:p>
            <a:r>
              <a:rPr lang="cs-CZ"/>
              <a:t>Kliknutím lze upravit styl.</a:t>
            </a:r>
            <a:endParaRPr lang="en-US" dirty="0"/>
          </a:p>
        </p:txBody>
      </p:sp>
      <p:sp>
        <p:nvSpPr>
          <p:cNvPr id="3" name="Vertical Text Placeholder 2"/>
          <p:cNvSpPr>
            <a:spLocks noGrp="1"/>
          </p:cNvSpPr>
          <p:nvPr>
            <p:ph type="body" orient="vert" idx="1"/>
          </p:nvPr>
        </p:nvSpPr>
        <p:spPr>
          <a:xfrm>
            <a:off x="1371600" y="624156"/>
            <a:ext cx="8179641" cy="5243244"/>
          </a:xfrm>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E5FF0AB7-28E0-45C0-817D-E8765C22D4DF}" type="datetimeFigureOut">
              <a:rPr lang="cs-CZ" smtClean="0"/>
              <a:t>29.10.2017</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01BD5C19-18EA-4351-B54F-08C3179684EB}" type="slidenum">
              <a:rPr lang="cs-CZ" smtClean="0"/>
              <a:t>‹#›</a:t>
            </a:fld>
            <a:endParaRPr lang="cs-CZ"/>
          </a:p>
        </p:txBody>
      </p:sp>
    </p:spTree>
    <p:extLst>
      <p:ext uri="{BB962C8B-B14F-4D97-AF65-F5344CB8AC3E}">
        <p14:creationId xmlns:p14="http://schemas.microsoft.com/office/powerpoint/2010/main" val="29536459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Content Placeholder 2"/>
          <p:cNvSpPr>
            <a:spLocks noGrp="1"/>
          </p:cNvSpPr>
          <p:nvPr>
            <p:ph idx="1"/>
          </p:nvPr>
        </p:nvSpPr>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E5FF0AB7-28E0-45C0-817D-E8765C22D4DF}" type="datetimeFigureOut">
              <a:rPr lang="cs-CZ" smtClean="0"/>
              <a:t>29.10.2017</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01BD5C19-18EA-4351-B54F-08C3179684EB}" type="slidenum">
              <a:rPr lang="cs-CZ" smtClean="0"/>
              <a:t>‹#›</a:t>
            </a:fld>
            <a:endParaRPr lang="cs-CZ"/>
          </a:p>
        </p:txBody>
      </p:sp>
    </p:spTree>
    <p:extLst>
      <p:ext uri="{BB962C8B-B14F-4D97-AF65-F5344CB8AC3E}">
        <p14:creationId xmlns:p14="http://schemas.microsoft.com/office/powerpoint/2010/main" val="11049860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Záhlaví části">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65025" y="1301360"/>
            <a:ext cx="9612971" cy="2852737"/>
          </a:xfrm>
        </p:spPr>
        <p:txBody>
          <a:bodyPr anchor="b">
            <a:normAutofit/>
          </a:bodyPr>
          <a:lstStyle>
            <a:lvl1pPr algn="r">
              <a:defRPr sz="7200" cap="all" baseline="0">
                <a:solidFill>
                  <a:schemeClr val="tx2"/>
                </a:solidFill>
              </a:defRPr>
            </a:lvl1pPr>
          </a:lstStyle>
          <a:p>
            <a:r>
              <a:rPr lang="cs-CZ"/>
              <a:t>Kliknutím lze upravit styl.</a:t>
            </a:r>
            <a:endParaRPr lang="en-US" dirty="0"/>
          </a:p>
        </p:txBody>
      </p:sp>
      <p:sp>
        <p:nvSpPr>
          <p:cNvPr id="3" name="Text Placeholder 2"/>
          <p:cNvSpPr>
            <a:spLocks noGrp="1"/>
          </p:cNvSpPr>
          <p:nvPr>
            <p:ph type="body" idx="1"/>
          </p:nvPr>
        </p:nvSpPr>
        <p:spPr>
          <a:xfrm>
            <a:off x="765025" y="4216328"/>
            <a:ext cx="9612971" cy="1143324"/>
          </a:xfrm>
        </p:spPr>
        <p:txBody>
          <a:bodyPr/>
          <a:lstStyle>
            <a:lvl1pPr marL="0" indent="0" algn="r">
              <a:lnSpc>
                <a:spcPct val="112000"/>
              </a:lnSpc>
              <a:spcBef>
                <a:spcPts val="0"/>
              </a:spcBef>
              <a:spcAft>
                <a:spcPts val="0"/>
              </a:spcAft>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Upravte styly předlohy textu.</a:t>
            </a:r>
          </a:p>
        </p:txBody>
      </p:sp>
      <p:sp>
        <p:nvSpPr>
          <p:cNvPr id="4" name="Date Placeholder 3"/>
          <p:cNvSpPr>
            <a:spLocks noGrp="1"/>
          </p:cNvSpPr>
          <p:nvPr>
            <p:ph type="dt" sz="half" idx="10"/>
          </p:nvPr>
        </p:nvSpPr>
        <p:spPr>
          <a:xfrm>
            <a:off x="738908" y="6453386"/>
            <a:ext cx="1622409" cy="404614"/>
          </a:xfrm>
        </p:spPr>
        <p:txBody>
          <a:bodyPr/>
          <a:lstStyle>
            <a:lvl1pPr>
              <a:defRPr>
                <a:solidFill>
                  <a:schemeClr val="tx2"/>
                </a:solidFill>
              </a:defRPr>
            </a:lvl1pPr>
          </a:lstStyle>
          <a:p>
            <a:fld id="{E5FF0AB7-28E0-45C0-817D-E8765C22D4DF}" type="datetimeFigureOut">
              <a:rPr lang="cs-CZ" smtClean="0"/>
              <a:t>29.10.2017</a:t>
            </a:fld>
            <a:endParaRPr lang="cs-CZ"/>
          </a:p>
        </p:txBody>
      </p:sp>
      <p:sp>
        <p:nvSpPr>
          <p:cNvPr id="5" name="Footer Placeholder 4"/>
          <p:cNvSpPr>
            <a:spLocks noGrp="1"/>
          </p:cNvSpPr>
          <p:nvPr>
            <p:ph type="ftr" sz="quarter" idx="11"/>
          </p:nvPr>
        </p:nvSpPr>
        <p:spPr>
          <a:xfrm>
            <a:off x="2584312" y="6453386"/>
            <a:ext cx="7023377" cy="404614"/>
          </a:xfrm>
        </p:spPr>
        <p:txBody>
          <a:bodyPr/>
          <a:lstStyle>
            <a:lvl1pPr algn="ctr">
              <a:defRPr>
                <a:solidFill>
                  <a:schemeClr val="tx2"/>
                </a:solidFill>
              </a:defRPr>
            </a:lvl1pPr>
          </a:lstStyle>
          <a:p>
            <a:endParaRPr lang="cs-CZ"/>
          </a:p>
        </p:txBody>
      </p:sp>
      <p:sp>
        <p:nvSpPr>
          <p:cNvPr id="6" name="Slide Number Placeholder 5"/>
          <p:cNvSpPr>
            <a:spLocks noGrp="1"/>
          </p:cNvSpPr>
          <p:nvPr>
            <p:ph type="sldNum" sz="quarter" idx="12"/>
          </p:nvPr>
        </p:nvSpPr>
        <p:spPr>
          <a:xfrm>
            <a:off x="9830683" y="6453386"/>
            <a:ext cx="1596292" cy="404614"/>
          </a:xfrm>
        </p:spPr>
        <p:txBody>
          <a:bodyPr/>
          <a:lstStyle>
            <a:lvl1pPr>
              <a:defRPr>
                <a:solidFill>
                  <a:schemeClr val="tx2"/>
                </a:solidFill>
              </a:defRPr>
            </a:lvl1pPr>
          </a:lstStyle>
          <a:p>
            <a:fld id="{01BD5C19-18EA-4351-B54F-08C3179684EB}" type="slidenum">
              <a:rPr lang="cs-CZ" smtClean="0"/>
              <a:t>‹#›</a:t>
            </a:fld>
            <a:endParaRPr lang="cs-CZ"/>
          </a:p>
        </p:txBody>
      </p:sp>
      <p:sp>
        <p:nvSpPr>
          <p:cNvPr id="7" name="Freeform 6" title="Crop Mark"/>
          <p:cNvSpPr/>
          <p:nvPr/>
        </p:nvSpPr>
        <p:spPr bwMode="auto">
          <a:xfrm>
            <a:off x="8151962" y="1685652"/>
            <a:ext cx="3275013"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tx2"/>
          </a:solidFill>
          <a:ln w="0">
            <a:noFill/>
            <a:prstDash val="solid"/>
            <a:round/>
            <a:headEnd/>
            <a:tailEnd/>
          </a:ln>
        </p:spPr>
      </p:sp>
    </p:spTree>
    <p:extLst>
      <p:ext uri="{BB962C8B-B14F-4D97-AF65-F5344CB8AC3E}">
        <p14:creationId xmlns:p14="http://schemas.microsoft.com/office/powerpoint/2010/main" val="2081160671"/>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cs-CZ"/>
              <a:t>Kliknutím lze upravit styl.</a:t>
            </a:r>
            <a:endParaRPr lang="en-US" dirty="0"/>
          </a:p>
        </p:txBody>
      </p:sp>
      <p:sp>
        <p:nvSpPr>
          <p:cNvPr id="3" name="Content Placeholder 2"/>
          <p:cNvSpPr>
            <a:spLocks noGrp="1"/>
          </p:cNvSpPr>
          <p:nvPr>
            <p:ph sz="half" idx="1"/>
          </p:nvPr>
        </p:nvSpPr>
        <p:spPr>
          <a:xfrm>
            <a:off x="1371600" y="2285999"/>
            <a:ext cx="4447786"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Content Placeholder 3"/>
          <p:cNvSpPr>
            <a:spLocks noGrp="1"/>
          </p:cNvSpPr>
          <p:nvPr>
            <p:ph sz="half" idx="2"/>
          </p:nvPr>
        </p:nvSpPr>
        <p:spPr>
          <a:xfrm>
            <a:off x="6525403" y="2285999"/>
            <a:ext cx="4447786"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Date Placeholder 4"/>
          <p:cNvSpPr>
            <a:spLocks noGrp="1"/>
          </p:cNvSpPr>
          <p:nvPr>
            <p:ph type="dt" sz="half" idx="10"/>
          </p:nvPr>
        </p:nvSpPr>
        <p:spPr/>
        <p:txBody>
          <a:bodyPr/>
          <a:lstStyle/>
          <a:p>
            <a:fld id="{E5FF0AB7-28E0-45C0-817D-E8765C22D4DF}" type="datetimeFigureOut">
              <a:rPr lang="cs-CZ" smtClean="0"/>
              <a:t>29.10.2017</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01BD5C19-18EA-4351-B54F-08C3179684EB}" type="slidenum">
              <a:rPr lang="cs-CZ" smtClean="0"/>
              <a:t>‹#›</a:t>
            </a:fld>
            <a:endParaRPr lang="cs-CZ"/>
          </a:p>
        </p:txBody>
      </p:sp>
    </p:spTree>
    <p:extLst>
      <p:ext uri="{BB962C8B-B14F-4D97-AF65-F5344CB8AC3E}">
        <p14:creationId xmlns:p14="http://schemas.microsoft.com/office/powerpoint/2010/main" val="20090627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1485900"/>
          </a:xfrm>
        </p:spPr>
        <p:txBody>
          <a:bodyPr/>
          <a:lstStyle>
            <a:lvl1pPr>
              <a:defRPr>
                <a:solidFill>
                  <a:schemeClr val="tx2"/>
                </a:solidFill>
              </a:defRPr>
            </a:lvl1pPr>
          </a:lstStyle>
          <a:p>
            <a:r>
              <a:rPr lang="cs-CZ"/>
              <a:t>Kliknutím lze upravit styl.</a:t>
            </a:r>
            <a:endParaRPr lang="en-US" dirty="0"/>
          </a:p>
        </p:txBody>
      </p:sp>
      <p:sp>
        <p:nvSpPr>
          <p:cNvPr id="3" name="Text Placeholder 2"/>
          <p:cNvSpPr>
            <a:spLocks noGrp="1"/>
          </p:cNvSpPr>
          <p:nvPr>
            <p:ph type="body" idx="1"/>
          </p:nvPr>
        </p:nvSpPr>
        <p:spPr>
          <a:xfrm>
            <a:off x="1371600"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4" name="Content Placeholder 3"/>
          <p:cNvSpPr>
            <a:spLocks noGrp="1"/>
          </p:cNvSpPr>
          <p:nvPr>
            <p:ph sz="half" idx="2"/>
          </p:nvPr>
        </p:nvSpPr>
        <p:spPr>
          <a:xfrm>
            <a:off x="1371600"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Text Placeholder 4"/>
          <p:cNvSpPr>
            <a:spLocks noGrp="1"/>
          </p:cNvSpPr>
          <p:nvPr>
            <p:ph type="body" sz="quarter" idx="3"/>
          </p:nvPr>
        </p:nvSpPr>
        <p:spPr>
          <a:xfrm>
            <a:off x="6525014"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6" name="Content Placeholder 5"/>
          <p:cNvSpPr>
            <a:spLocks noGrp="1"/>
          </p:cNvSpPr>
          <p:nvPr>
            <p:ph sz="quarter" idx="4"/>
          </p:nvPr>
        </p:nvSpPr>
        <p:spPr>
          <a:xfrm>
            <a:off x="6525014"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7" name="Date Placeholder 6"/>
          <p:cNvSpPr>
            <a:spLocks noGrp="1"/>
          </p:cNvSpPr>
          <p:nvPr>
            <p:ph type="dt" sz="half" idx="10"/>
          </p:nvPr>
        </p:nvSpPr>
        <p:spPr/>
        <p:txBody>
          <a:bodyPr/>
          <a:lstStyle/>
          <a:p>
            <a:fld id="{E5FF0AB7-28E0-45C0-817D-E8765C22D4DF}" type="datetimeFigureOut">
              <a:rPr lang="cs-CZ" smtClean="0"/>
              <a:t>29.10.2017</a:t>
            </a:fld>
            <a:endParaRPr lang="cs-CZ"/>
          </a:p>
        </p:txBody>
      </p:sp>
      <p:sp>
        <p:nvSpPr>
          <p:cNvPr id="8" name="Footer Placeholder 7"/>
          <p:cNvSpPr>
            <a:spLocks noGrp="1"/>
          </p:cNvSpPr>
          <p:nvPr>
            <p:ph type="ftr" sz="quarter" idx="11"/>
          </p:nvPr>
        </p:nvSpPr>
        <p:spPr/>
        <p:txBody>
          <a:bodyPr/>
          <a:lstStyle/>
          <a:p>
            <a:endParaRPr lang="cs-CZ"/>
          </a:p>
        </p:txBody>
      </p:sp>
      <p:sp>
        <p:nvSpPr>
          <p:cNvPr id="9" name="Slide Number Placeholder 8"/>
          <p:cNvSpPr>
            <a:spLocks noGrp="1"/>
          </p:cNvSpPr>
          <p:nvPr>
            <p:ph type="sldNum" sz="quarter" idx="12"/>
          </p:nvPr>
        </p:nvSpPr>
        <p:spPr/>
        <p:txBody>
          <a:bodyPr/>
          <a:lstStyle/>
          <a:p>
            <a:fld id="{01BD5C19-18EA-4351-B54F-08C3179684EB}" type="slidenum">
              <a:rPr lang="cs-CZ" smtClean="0"/>
              <a:t>‹#›</a:t>
            </a:fld>
            <a:endParaRPr lang="cs-CZ"/>
          </a:p>
        </p:txBody>
      </p:sp>
    </p:spTree>
    <p:extLst>
      <p:ext uri="{BB962C8B-B14F-4D97-AF65-F5344CB8AC3E}">
        <p14:creationId xmlns:p14="http://schemas.microsoft.com/office/powerpoint/2010/main" val="8487579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Date Placeholder 2"/>
          <p:cNvSpPr>
            <a:spLocks noGrp="1"/>
          </p:cNvSpPr>
          <p:nvPr>
            <p:ph type="dt" sz="half" idx="10"/>
          </p:nvPr>
        </p:nvSpPr>
        <p:spPr/>
        <p:txBody>
          <a:bodyPr/>
          <a:lstStyle/>
          <a:p>
            <a:fld id="{E5FF0AB7-28E0-45C0-817D-E8765C22D4DF}" type="datetimeFigureOut">
              <a:rPr lang="cs-CZ" smtClean="0"/>
              <a:t>29.10.2017</a:t>
            </a:fld>
            <a:endParaRPr lang="cs-CZ"/>
          </a:p>
        </p:txBody>
      </p:sp>
      <p:sp>
        <p:nvSpPr>
          <p:cNvPr id="4" name="Footer Placeholder 3"/>
          <p:cNvSpPr>
            <a:spLocks noGrp="1"/>
          </p:cNvSpPr>
          <p:nvPr>
            <p:ph type="ftr" sz="quarter" idx="11"/>
          </p:nvPr>
        </p:nvSpPr>
        <p:spPr/>
        <p:txBody>
          <a:bodyPr/>
          <a:lstStyle/>
          <a:p>
            <a:endParaRPr lang="cs-CZ"/>
          </a:p>
        </p:txBody>
      </p:sp>
      <p:sp>
        <p:nvSpPr>
          <p:cNvPr id="5" name="Slide Number Placeholder 4"/>
          <p:cNvSpPr>
            <a:spLocks noGrp="1"/>
          </p:cNvSpPr>
          <p:nvPr>
            <p:ph type="sldNum" sz="quarter" idx="12"/>
          </p:nvPr>
        </p:nvSpPr>
        <p:spPr/>
        <p:txBody>
          <a:bodyPr/>
          <a:lstStyle/>
          <a:p>
            <a:fld id="{01BD5C19-18EA-4351-B54F-08C3179684EB}" type="slidenum">
              <a:rPr lang="cs-CZ" smtClean="0"/>
              <a:t>‹#›</a:t>
            </a:fld>
            <a:endParaRPr lang="cs-CZ"/>
          </a:p>
        </p:txBody>
      </p:sp>
    </p:spTree>
    <p:extLst>
      <p:ext uri="{BB962C8B-B14F-4D97-AF65-F5344CB8AC3E}">
        <p14:creationId xmlns:p14="http://schemas.microsoft.com/office/powerpoint/2010/main" val="2094008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5FF0AB7-28E0-45C0-817D-E8765C22D4DF}" type="datetimeFigureOut">
              <a:rPr lang="cs-CZ" smtClean="0"/>
              <a:t>29.10.2017</a:t>
            </a:fld>
            <a:endParaRPr lang="cs-CZ"/>
          </a:p>
        </p:txBody>
      </p:sp>
      <p:sp>
        <p:nvSpPr>
          <p:cNvPr id="3" name="Footer Placeholder 2"/>
          <p:cNvSpPr>
            <a:spLocks noGrp="1"/>
          </p:cNvSpPr>
          <p:nvPr>
            <p:ph type="ftr" sz="quarter" idx="11"/>
          </p:nvPr>
        </p:nvSpPr>
        <p:spPr/>
        <p:txBody>
          <a:bodyPr/>
          <a:lstStyle/>
          <a:p>
            <a:endParaRPr lang="cs-CZ"/>
          </a:p>
        </p:txBody>
      </p:sp>
      <p:sp>
        <p:nvSpPr>
          <p:cNvPr id="4" name="Slide Number Placeholder 3"/>
          <p:cNvSpPr>
            <a:spLocks noGrp="1"/>
          </p:cNvSpPr>
          <p:nvPr>
            <p:ph type="sldNum" sz="quarter" idx="12"/>
          </p:nvPr>
        </p:nvSpPr>
        <p:spPr/>
        <p:txBody>
          <a:bodyPr/>
          <a:lstStyle/>
          <a:p>
            <a:fld id="{01BD5C19-18EA-4351-B54F-08C3179684EB}" type="slidenum">
              <a:rPr lang="cs-CZ" smtClean="0"/>
              <a:t>‹#›</a:t>
            </a:fld>
            <a:endParaRPr lang="cs-CZ"/>
          </a:p>
        </p:txBody>
      </p:sp>
    </p:spTree>
    <p:extLst>
      <p:ext uri="{BB962C8B-B14F-4D97-AF65-F5344CB8AC3E}">
        <p14:creationId xmlns:p14="http://schemas.microsoft.com/office/powerpoint/2010/main" val="38944662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Obsah s titulkem">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Autofit/>
          </a:bodyPr>
          <a:lstStyle>
            <a:lvl1pPr>
              <a:lnSpc>
                <a:spcPct val="84000"/>
              </a:lnSpc>
              <a:defRPr sz="4800" baseline="0">
                <a:solidFill>
                  <a:schemeClr val="tx2"/>
                </a:solidFill>
              </a:defRPr>
            </a:lvl1pPr>
          </a:lstStyle>
          <a:p>
            <a:r>
              <a:rPr lang="cs-CZ"/>
              <a:t>Kliknutím lze upravit styl.</a:t>
            </a:r>
            <a:endParaRPr lang="en-US" dirty="0"/>
          </a:p>
        </p:txBody>
      </p:sp>
      <p:sp>
        <p:nvSpPr>
          <p:cNvPr id="3" name="Content Placeholder 2"/>
          <p:cNvSpPr>
            <a:spLocks noGrp="1"/>
          </p:cNvSpPr>
          <p:nvPr>
            <p:ph idx="1"/>
          </p:nvPr>
        </p:nvSpPr>
        <p:spPr>
          <a:xfrm>
            <a:off x="6256020" y="685801"/>
            <a:ext cx="5212080" cy="5175250"/>
          </a:xfrm>
        </p:spPr>
        <p:txBody>
          <a:bodyPr/>
          <a:lstStyle>
            <a:lvl1pPr>
              <a:defRPr sz="2000"/>
            </a:lvl1pPr>
            <a:lvl2pPr>
              <a:defRPr sz="2000"/>
            </a:lvl2pPr>
            <a:lvl3pPr>
              <a:defRPr sz="1800"/>
            </a:lvl3pPr>
            <a:lvl4pPr>
              <a:defRPr sz="1800"/>
            </a:lvl4pPr>
            <a:lvl5pPr>
              <a:defRPr sz="1600"/>
            </a:lvl5pPr>
            <a:lvl6pPr>
              <a:defRPr sz="1600"/>
            </a:lvl6pPr>
            <a:lvl7pPr>
              <a:defRPr sz="1600"/>
            </a:lvl7pPr>
            <a:lvl8pPr>
              <a:defRPr sz="1600"/>
            </a:lvl8pPr>
            <a:lvl9pPr>
              <a:defRPr sz="1600"/>
            </a:lvl9p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Text Placeholder 3"/>
          <p:cNvSpPr>
            <a:spLocks noGrp="1"/>
          </p:cNvSpPr>
          <p:nvPr>
            <p:ph type="body" sz="half" idx="2"/>
          </p:nvPr>
        </p:nvSpPr>
        <p:spPr>
          <a:xfrm>
            <a:off x="723900" y="2856344"/>
            <a:ext cx="3855720" cy="3011056"/>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E5FF0AB7-28E0-45C0-817D-E8765C22D4DF}" type="datetimeFigureOut">
              <a:rPr lang="cs-CZ" smtClean="0"/>
              <a:t>29.10.2017</a:t>
            </a:fld>
            <a:endParaRPr lang="cs-CZ"/>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cs-CZ"/>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01BD5C19-18EA-4351-B54F-08C3179684EB}" type="slidenum">
              <a:rPr lang="cs-CZ" smtClean="0"/>
              <a:t>‹#›</a:t>
            </a:fld>
            <a:endParaRPr lang="cs-CZ"/>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4374531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ázek s titulkem">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rmAutofit/>
          </a:bodyPr>
          <a:lstStyle>
            <a:lvl1pPr>
              <a:lnSpc>
                <a:spcPct val="84000"/>
              </a:lnSpc>
              <a:defRPr sz="4800" baseline="0"/>
            </a:lvl1pPr>
          </a:lstStyle>
          <a:p>
            <a:r>
              <a:rPr lang="cs-CZ"/>
              <a:t>Kliknutím lze upravit styl.</a:t>
            </a:r>
            <a:endParaRPr lang="en-US" dirty="0"/>
          </a:p>
        </p:txBody>
      </p:sp>
      <p:sp>
        <p:nvSpPr>
          <p:cNvPr id="3" name="Picture Placeholder 2"/>
          <p:cNvSpPr>
            <a:spLocks noGrp="1" noChangeAspect="1"/>
          </p:cNvSpPr>
          <p:nvPr>
            <p:ph type="pic" idx="1"/>
          </p:nvPr>
        </p:nvSpPr>
        <p:spPr>
          <a:xfrm>
            <a:off x="5532120" y="0"/>
            <a:ext cx="6659880" cy="6857999"/>
          </a:xfrm>
        </p:spPr>
        <p:txBody>
          <a:bodyPr anchor="t">
            <a:normAutofit/>
          </a:bodyPr>
          <a:lstStyle>
            <a:lvl1pPr marL="0" indent="0">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cs-CZ"/>
              <a:t>Kliknutím na ikonu přidáte obrázek.</a:t>
            </a:r>
            <a:endParaRPr lang="en-US" dirty="0"/>
          </a:p>
        </p:txBody>
      </p:sp>
      <p:sp>
        <p:nvSpPr>
          <p:cNvPr id="4" name="Text Placeholder 3"/>
          <p:cNvSpPr>
            <a:spLocks noGrp="1"/>
          </p:cNvSpPr>
          <p:nvPr>
            <p:ph type="body" sz="half" idx="2"/>
          </p:nvPr>
        </p:nvSpPr>
        <p:spPr>
          <a:xfrm>
            <a:off x="723900" y="2855968"/>
            <a:ext cx="3855720" cy="3011432"/>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E5FF0AB7-28E0-45C0-817D-E8765C22D4DF}" type="datetimeFigureOut">
              <a:rPr lang="cs-CZ" smtClean="0"/>
              <a:t>29.10.2017</a:t>
            </a:fld>
            <a:endParaRPr lang="cs-CZ"/>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cs-CZ"/>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01BD5C19-18EA-4351-B54F-08C3179684EB}" type="slidenum">
              <a:rPr lang="cs-CZ" smtClean="0"/>
              <a:t>‹#›</a:t>
            </a:fld>
            <a:endParaRPr lang="cs-CZ"/>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8587153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71600" y="685800"/>
            <a:ext cx="9601200" cy="1485900"/>
          </a:xfrm>
          <a:prstGeom prst="rect">
            <a:avLst/>
          </a:prstGeom>
        </p:spPr>
        <p:txBody>
          <a:bodyPr vert="horz" lIns="91440" tIns="45720" rIns="91440" bIns="45720" rtlCol="0" anchor="t">
            <a:normAutofit/>
          </a:bodyPr>
          <a:lstStyle/>
          <a:p>
            <a:r>
              <a:rPr lang="cs-CZ"/>
              <a:t>Kliknutím lze upravit styl.</a:t>
            </a:r>
            <a:endParaRPr lang="en-US" dirty="0"/>
          </a:p>
        </p:txBody>
      </p:sp>
      <p:sp>
        <p:nvSpPr>
          <p:cNvPr id="3" name="Text Placeholder 2"/>
          <p:cNvSpPr>
            <a:spLocks noGrp="1"/>
          </p:cNvSpPr>
          <p:nvPr>
            <p:ph type="body" idx="1"/>
          </p:nvPr>
        </p:nvSpPr>
        <p:spPr>
          <a:xfrm>
            <a:off x="1371600" y="2286000"/>
            <a:ext cx="9601200" cy="3581400"/>
          </a:xfrm>
          <a:prstGeom prst="rect">
            <a:avLst/>
          </a:prstGeom>
        </p:spPr>
        <p:txBody>
          <a:bodyPr vert="horz" lIns="91440" tIns="45720" rIns="91440" bIns="45720" rtlCol="0">
            <a:normAutofit/>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2"/>
          </p:nvPr>
        </p:nvSpPr>
        <p:spPr>
          <a:xfrm>
            <a:off x="1390650" y="6453386"/>
            <a:ext cx="1204572" cy="404614"/>
          </a:xfrm>
          <a:prstGeom prst="rect">
            <a:avLst/>
          </a:prstGeom>
        </p:spPr>
        <p:txBody>
          <a:bodyPr vert="horz" lIns="91440" tIns="45720" rIns="91440" bIns="45720" rtlCol="0" anchor="ctr"/>
          <a:lstStyle>
            <a:lvl1pPr algn="l">
              <a:defRPr sz="1200" baseline="0">
                <a:solidFill>
                  <a:schemeClr val="tx2"/>
                </a:solidFill>
              </a:defRPr>
            </a:lvl1pPr>
          </a:lstStyle>
          <a:p>
            <a:fld id="{E5FF0AB7-28E0-45C0-817D-E8765C22D4DF}" type="datetimeFigureOut">
              <a:rPr lang="cs-CZ" smtClean="0"/>
              <a:t>29.10.2017</a:t>
            </a:fld>
            <a:endParaRPr lang="cs-CZ"/>
          </a:p>
        </p:txBody>
      </p:sp>
      <p:sp>
        <p:nvSpPr>
          <p:cNvPr id="5" name="Footer Placeholder 4"/>
          <p:cNvSpPr>
            <a:spLocks noGrp="1"/>
          </p:cNvSpPr>
          <p:nvPr>
            <p:ph type="ftr" sz="quarter" idx="3"/>
          </p:nvPr>
        </p:nvSpPr>
        <p:spPr>
          <a:xfrm>
            <a:off x="2893564" y="6453386"/>
            <a:ext cx="6280830" cy="404614"/>
          </a:xfrm>
          <a:prstGeom prst="rect">
            <a:avLst/>
          </a:prstGeom>
        </p:spPr>
        <p:txBody>
          <a:bodyPr vert="horz" lIns="91440" tIns="45720" rIns="91440" bIns="45720" rtlCol="0" anchor="ctr"/>
          <a:lstStyle>
            <a:lvl1pPr algn="l">
              <a:defRPr sz="1200" baseline="0">
                <a:solidFill>
                  <a:schemeClr val="tx2"/>
                </a:solidFill>
              </a:defRPr>
            </a:lvl1pPr>
          </a:lstStyle>
          <a:p>
            <a:endParaRPr lang="cs-CZ"/>
          </a:p>
        </p:txBody>
      </p:sp>
      <p:sp>
        <p:nvSpPr>
          <p:cNvPr id="6" name="Slide Number Placeholder 5"/>
          <p:cNvSpPr>
            <a:spLocks noGrp="1"/>
          </p:cNvSpPr>
          <p:nvPr>
            <p:ph type="sldNum" sz="quarter" idx="4"/>
          </p:nvPr>
        </p:nvSpPr>
        <p:spPr>
          <a:xfrm>
            <a:off x="9472736" y="6453386"/>
            <a:ext cx="1596292" cy="404614"/>
          </a:xfrm>
          <a:prstGeom prst="rect">
            <a:avLst/>
          </a:prstGeom>
        </p:spPr>
        <p:txBody>
          <a:bodyPr vert="horz" lIns="91440" tIns="45720" rIns="91440" bIns="45720" rtlCol="0" anchor="ctr"/>
          <a:lstStyle>
            <a:lvl1pPr algn="r">
              <a:defRPr sz="1200" baseline="0">
                <a:solidFill>
                  <a:schemeClr val="tx2"/>
                </a:solidFill>
              </a:defRPr>
            </a:lvl1pPr>
          </a:lstStyle>
          <a:p>
            <a:fld id="{01BD5C19-18EA-4351-B54F-08C3179684EB}" type="slidenum">
              <a:rPr lang="cs-CZ" smtClean="0"/>
              <a:t>‹#›</a:t>
            </a:fld>
            <a:endParaRPr lang="cs-CZ"/>
          </a:p>
        </p:txBody>
      </p:sp>
      <p:sp>
        <p:nvSpPr>
          <p:cNvPr id="9" name="Rectangle 8" title="Side bar"/>
          <p:cNvSpPr/>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76469405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3" orient="horz" pos="1368">
          <p15:clr>
            <a:srgbClr val="F26B43"/>
          </p15:clr>
        </p15:guide>
        <p15:guide id="4" orient="horz" pos="1440">
          <p15:clr>
            <a:srgbClr val="F26B43"/>
          </p15:clr>
        </p15:guide>
        <p15:guide id="6" orient="horz" pos="3696">
          <p15:clr>
            <a:srgbClr val="F26B43"/>
          </p15:clr>
        </p15:guide>
        <p15:guide id="7" orient="horz" pos="432">
          <p15:clr>
            <a:srgbClr val="F26B43"/>
          </p15:clr>
        </p15:guide>
        <p15:guide id="8" orient="horz" pos="1512">
          <p15:clr>
            <a:srgbClr val="F26B43"/>
          </p15:clr>
        </p15:guide>
        <p15:guide id="9" pos="6912">
          <p15:clr>
            <a:srgbClr val="F26B43"/>
          </p15:clr>
        </p15:guide>
        <p15:guide id="10" pos="936">
          <p15:clr>
            <a:srgbClr val="F26B43"/>
          </p15:clr>
        </p15:guide>
        <p15:guide id="11" pos="864">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4646007-6302-4576-98C7-C3C2C70359B8}"/>
              </a:ext>
            </a:extLst>
          </p:cNvPr>
          <p:cNvSpPr>
            <a:spLocks noGrp="1"/>
          </p:cNvSpPr>
          <p:nvPr>
            <p:ph type="ctrTitle"/>
          </p:nvPr>
        </p:nvSpPr>
        <p:spPr/>
        <p:txBody>
          <a:bodyPr/>
          <a:lstStyle/>
          <a:p>
            <a:r>
              <a:rPr lang="cs-CZ" dirty="0"/>
              <a:t>Hodnocení kvality překladu</a:t>
            </a:r>
          </a:p>
        </p:txBody>
      </p:sp>
      <p:sp>
        <p:nvSpPr>
          <p:cNvPr id="3" name="Podnadpis 2">
            <a:extLst>
              <a:ext uri="{FF2B5EF4-FFF2-40B4-BE49-F238E27FC236}">
                <a16:creationId xmlns:a16="http://schemas.microsoft.com/office/drawing/2014/main" id="{ACEEA374-2F38-421B-B3F7-4044B5E53580}"/>
              </a:ext>
            </a:extLst>
          </p:cNvPr>
          <p:cNvSpPr>
            <a:spLocks noGrp="1"/>
          </p:cNvSpPr>
          <p:nvPr>
            <p:ph type="subTitle" idx="1"/>
          </p:nvPr>
        </p:nvSpPr>
        <p:spPr/>
        <p:txBody>
          <a:bodyPr/>
          <a:lstStyle/>
          <a:p>
            <a:r>
              <a:rPr lang="cs-CZ" dirty="0"/>
              <a:t>Jeronýmovy dny 2018, Praha</a:t>
            </a:r>
          </a:p>
          <a:p>
            <a:r>
              <a:rPr lang="cs-CZ" dirty="0" err="1"/>
              <a:t>J.Vedral</a:t>
            </a:r>
            <a:r>
              <a:rPr lang="cs-CZ" dirty="0"/>
              <a:t> slovnik@post.cz</a:t>
            </a:r>
          </a:p>
        </p:txBody>
      </p:sp>
    </p:spTree>
    <p:extLst>
      <p:ext uri="{BB962C8B-B14F-4D97-AF65-F5344CB8AC3E}">
        <p14:creationId xmlns:p14="http://schemas.microsoft.com/office/powerpoint/2010/main" val="93781215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FE666CA-03EE-4BE0-8141-2C951622444D}"/>
              </a:ext>
            </a:extLst>
          </p:cNvPr>
          <p:cNvSpPr>
            <a:spLocks noGrp="1"/>
          </p:cNvSpPr>
          <p:nvPr>
            <p:ph type="title"/>
          </p:nvPr>
        </p:nvSpPr>
        <p:spPr/>
        <p:txBody>
          <a:bodyPr/>
          <a:lstStyle/>
          <a:p>
            <a:r>
              <a:rPr lang="cs-CZ" dirty="0"/>
              <a:t>Obsahová správnost- příčiny chyb</a:t>
            </a:r>
          </a:p>
        </p:txBody>
      </p:sp>
      <p:sp>
        <p:nvSpPr>
          <p:cNvPr id="3" name="Zástupný symbol pro obsah 2">
            <a:extLst>
              <a:ext uri="{FF2B5EF4-FFF2-40B4-BE49-F238E27FC236}">
                <a16:creationId xmlns:a16="http://schemas.microsoft.com/office/drawing/2014/main" id="{D83BF89B-AABF-4D6B-BAFD-E35AB0256933}"/>
              </a:ext>
            </a:extLst>
          </p:cNvPr>
          <p:cNvSpPr>
            <a:spLocks noGrp="1"/>
          </p:cNvSpPr>
          <p:nvPr>
            <p:ph idx="1"/>
          </p:nvPr>
        </p:nvSpPr>
        <p:spPr/>
        <p:txBody>
          <a:bodyPr>
            <a:normAutofit/>
          </a:bodyPr>
          <a:lstStyle/>
          <a:p>
            <a:r>
              <a:rPr lang="cs-CZ" dirty="0"/>
              <a:t>Překladatel se neorientuje v oboru, ze kterého je překlad, používá nezažité termíny nebo je jen bohemizuje (přidám trochu reagentu eugenolu, soudě podle stupně rozpadu kalcia, tohle je triaxiální seismograf, v tom čaji je zázvor a kočičí šanta)</a:t>
            </a:r>
          </a:p>
          <a:p>
            <a:r>
              <a:rPr lang="cs-CZ" dirty="0"/>
              <a:t>Překladatel použije vazbu s předložkou, které se v dané situaci nepoužívá, ale se správnými termíny (vyskočili z balkonu na 13. patře)</a:t>
            </a:r>
          </a:p>
          <a:p>
            <a:r>
              <a:rPr lang="cs-CZ" dirty="0"/>
              <a:t>Překladatel použije slovo, které má jen podobný význam (vlevo se pase samec alfa, řešit dvojitou vraždu, ty jsou uloženy ve svěřenském fondu, zamořila největší dešťové pralesy světa, zastav, necháme motor zchladit</a:t>
            </a:r>
          </a:p>
          <a:p>
            <a:r>
              <a:rPr lang="cs-CZ" dirty="0"/>
              <a:t>Překladatel použije neexistující slovo (seskočte z koňů, člověčí dítě, </a:t>
            </a:r>
            <a:r>
              <a:rPr lang="cs-CZ" dirty="0" err="1"/>
              <a:t>diatomické</a:t>
            </a:r>
            <a:r>
              <a:rPr lang="cs-CZ" dirty="0"/>
              <a:t> plyny, chodím běhat do </a:t>
            </a:r>
            <a:r>
              <a:rPr lang="cs-CZ" dirty="0" err="1"/>
              <a:t>forest</a:t>
            </a:r>
            <a:r>
              <a:rPr lang="cs-CZ" dirty="0"/>
              <a:t> parku</a:t>
            </a:r>
          </a:p>
          <a:p>
            <a:endParaRPr lang="cs-CZ" dirty="0"/>
          </a:p>
          <a:p>
            <a:endParaRPr lang="cs-CZ" dirty="0"/>
          </a:p>
          <a:p>
            <a:endParaRPr lang="cs-CZ" dirty="0"/>
          </a:p>
          <a:p>
            <a:endParaRPr lang="cs-CZ" dirty="0"/>
          </a:p>
        </p:txBody>
      </p:sp>
    </p:spTree>
    <p:extLst>
      <p:ext uri="{BB962C8B-B14F-4D97-AF65-F5344CB8AC3E}">
        <p14:creationId xmlns:p14="http://schemas.microsoft.com/office/powerpoint/2010/main" val="225436182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0492F39-CA5D-497F-8F9F-0A2F58CFFD6E}"/>
              </a:ext>
            </a:extLst>
          </p:cNvPr>
          <p:cNvSpPr>
            <a:spLocks noGrp="1"/>
          </p:cNvSpPr>
          <p:nvPr>
            <p:ph type="title"/>
          </p:nvPr>
        </p:nvSpPr>
        <p:spPr/>
        <p:txBody>
          <a:bodyPr/>
          <a:lstStyle/>
          <a:p>
            <a:endParaRPr lang="cs-CZ"/>
          </a:p>
        </p:txBody>
      </p:sp>
      <p:sp>
        <p:nvSpPr>
          <p:cNvPr id="3" name="Zástupný symbol pro obsah 2">
            <a:extLst>
              <a:ext uri="{FF2B5EF4-FFF2-40B4-BE49-F238E27FC236}">
                <a16:creationId xmlns:a16="http://schemas.microsoft.com/office/drawing/2014/main" id="{38B50B6F-12C9-408B-8611-422A36D77803}"/>
              </a:ext>
            </a:extLst>
          </p:cNvPr>
          <p:cNvSpPr>
            <a:spLocks noGrp="1"/>
          </p:cNvSpPr>
          <p:nvPr>
            <p:ph idx="1"/>
          </p:nvPr>
        </p:nvSpPr>
        <p:spPr/>
        <p:txBody>
          <a:bodyPr>
            <a:normAutofit lnSpcReduction="10000"/>
          </a:bodyPr>
          <a:lstStyle/>
          <a:p>
            <a:r>
              <a:rPr lang="cs-CZ" dirty="0"/>
              <a:t>Překladatel vůbec nepochopil smysl textu (tady bude naše báze, jsem </a:t>
            </a:r>
            <a:r>
              <a:rPr lang="cs-CZ" dirty="0" err="1"/>
              <a:t>kvalifikovanejší</a:t>
            </a:r>
            <a:r>
              <a:rPr lang="cs-CZ" dirty="0"/>
              <a:t> než vy, majore, To je hala Sixtova bytu, vrah byl zřejmě pravičák. Na levé ruce měl slabší svalstvo</a:t>
            </a:r>
          </a:p>
          <a:p>
            <a:r>
              <a:rPr lang="cs-CZ" dirty="0"/>
              <a:t>Překladatel nezná správný překlad slova, je „líný se podívat do slovníku nebo TM“ nebo nepoužívá zažité překlady(třeba je to černá smrt, ta způsobuje vředy; Ústřední zpravodajský úřad CIA)</a:t>
            </a:r>
          </a:p>
          <a:p>
            <a:endParaRPr lang="cs-CZ" dirty="0"/>
          </a:p>
          <a:p>
            <a:r>
              <a:rPr lang="cs-CZ" dirty="0"/>
              <a:t>Překladatel použije doslovný otrocký překlad odporující českému slovosledu (U.S. činitelé se začínají ptát, ve jménu syna, otce a Svatého ducha, detektiv z </a:t>
            </a:r>
            <a:r>
              <a:rPr lang="cs-CZ" dirty="0" err="1"/>
              <a:t>Bradford</a:t>
            </a:r>
            <a:r>
              <a:rPr lang="cs-CZ" dirty="0"/>
              <a:t> okrsku)</a:t>
            </a:r>
          </a:p>
          <a:p>
            <a:r>
              <a:rPr lang="cs-CZ" dirty="0"/>
              <a:t>Pleonasmus (úřad vyzývá ke kompletní a úplné evakuaci, posmrtná pitva….)</a:t>
            </a:r>
          </a:p>
          <a:p>
            <a:endParaRPr lang="cs-CZ" dirty="0"/>
          </a:p>
          <a:p>
            <a:endParaRPr lang="cs-CZ" dirty="0"/>
          </a:p>
          <a:p>
            <a:endParaRPr lang="cs-CZ" dirty="0"/>
          </a:p>
        </p:txBody>
      </p:sp>
    </p:spTree>
    <p:extLst>
      <p:ext uri="{BB962C8B-B14F-4D97-AF65-F5344CB8AC3E}">
        <p14:creationId xmlns:p14="http://schemas.microsoft.com/office/powerpoint/2010/main" val="216916222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86609C9-95A3-46AD-8E22-52D291F64403}"/>
              </a:ext>
            </a:extLst>
          </p:cNvPr>
          <p:cNvSpPr>
            <a:spLocks noGrp="1"/>
          </p:cNvSpPr>
          <p:nvPr>
            <p:ph type="title"/>
          </p:nvPr>
        </p:nvSpPr>
        <p:spPr/>
        <p:txBody>
          <a:bodyPr/>
          <a:lstStyle/>
          <a:p>
            <a:r>
              <a:rPr lang="cs-CZ" dirty="0"/>
              <a:t>Obsahová správnost-ukázky z dabingu a titulků 2	</a:t>
            </a:r>
          </a:p>
        </p:txBody>
      </p:sp>
      <p:sp>
        <p:nvSpPr>
          <p:cNvPr id="3" name="Zástupný symbol pro obsah 2">
            <a:extLst>
              <a:ext uri="{FF2B5EF4-FFF2-40B4-BE49-F238E27FC236}">
                <a16:creationId xmlns:a16="http://schemas.microsoft.com/office/drawing/2014/main" id="{ECA652CA-F548-4CA2-B40B-5D0BADF9C741}"/>
              </a:ext>
            </a:extLst>
          </p:cNvPr>
          <p:cNvSpPr>
            <a:spLocks noGrp="1"/>
          </p:cNvSpPr>
          <p:nvPr>
            <p:ph idx="1"/>
          </p:nvPr>
        </p:nvSpPr>
        <p:spPr/>
        <p:txBody>
          <a:bodyPr/>
          <a:lstStyle/>
          <a:p>
            <a:r>
              <a:rPr lang="cs-CZ" dirty="0"/>
              <a:t>nemáme s tím co činit</a:t>
            </a:r>
          </a:p>
          <a:p>
            <a:r>
              <a:rPr lang="cs-CZ" dirty="0"/>
              <a:t>Neměla si to říct</a:t>
            </a:r>
          </a:p>
          <a:p>
            <a:r>
              <a:rPr lang="cs-CZ" dirty="0"/>
              <a:t>neztrácel bych na tom čas</a:t>
            </a:r>
          </a:p>
          <a:p>
            <a:r>
              <a:rPr lang="cs-CZ" dirty="0"/>
              <a:t>odejděte z mého domova!</a:t>
            </a:r>
          </a:p>
          <a:p>
            <a:r>
              <a:rPr lang="cs-CZ" dirty="0"/>
              <a:t>polib mi záď</a:t>
            </a:r>
          </a:p>
          <a:p>
            <a:pPr lvl="0" hangingPunct="0"/>
            <a:r>
              <a:rPr lang="cs-CZ" dirty="0"/>
              <a:t>poslyšte rozsudek ve jménu republiky</a:t>
            </a:r>
          </a:p>
          <a:p>
            <a:pPr lvl="0" hangingPunct="0"/>
            <a:r>
              <a:rPr lang="cs-CZ" dirty="0"/>
              <a:t>posmrtná pitva</a:t>
            </a:r>
          </a:p>
          <a:p>
            <a:r>
              <a:rPr lang="cs-CZ" dirty="0"/>
              <a:t>první znečištění jsem měl ve 13 ve spacáku</a:t>
            </a:r>
          </a:p>
          <a:p>
            <a:endParaRPr lang="cs-CZ" dirty="0"/>
          </a:p>
          <a:p>
            <a:endParaRPr lang="cs-CZ" dirty="0"/>
          </a:p>
        </p:txBody>
      </p:sp>
    </p:spTree>
    <p:extLst>
      <p:ext uri="{BB962C8B-B14F-4D97-AF65-F5344CB8AC3E}">
        <p14:creationId xmlns:p14="http://schemas.microsoft.com/office/powerpoint/2010/main" val="142133759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B1392B5-7468-40DA-8C90-20E39ABFC6BD}"/>
              </a:ext>
            </a:extLst>
          </p:cNvPr>
          <p:cNvSpPr>
            <a:spLocks noGrp="1"/>
          </p:cNvSpPr>
          <p:nvPr>
            <p:ph type="title"/>
          </p:nvPr>
        </p:nvSpPr>
        <p:spPr/>
        <p:txBody>
          <a:bodyPr/>
          <a:lstStyle/>
          <a:p>
            <a:r>
              <a:rPr lang="cs-CZ" dirty="0"/>
              <a:t>České národní nastavení</a:t>
            </a:r>
          </a:p>
        </p:txBody>
      </p:sp>
      <p:sp>
        <p:nvSpPr>
          <p:cNvPr id="3" name="Zástupný symbol pro obsah 2">
            <a:extLst>
              <a:ext uri="{FF2B5EF4-FFF2-40B4-BE49-F238E27FC236}">
                <a16:creationId xmlns:a16="http://schemas.microsoft.com/office/drawing/2014/main" id="{02469AE7-D7F1-47D1-9F68-D0A6B2D847B6}"/>
              </a:ext>
            </a:extLst>
          </p:cNvPr>
          <p:cNvSpPr>
            <a:spLocks noGrp="1"/>
          </p:cNvSpPr>
          <p:nvPr>
            <p:ph idx="1"/>
          </p:nvPr>
        </p:nvSpPr>
        <p:spPr/>
        <p:txBody>
          <a:bodyPr/>
          <a:lstStyle/>
          <a:p>
            <a:r>
              <a:rPr lang="cs-CZ" dirty="0"/>
              <a:t>Zásadně jen míry podle SI (kilogram-metr-sekunda-stupně Celsia)</a:t>
            </a:r>
          </a:p>
          <a:p>
            <a:r>
              <a:rPr lang="cs-CZ" dirty="0"/>
              <a:t>Čas ve 24hodinovém formátu</a:t>
            </a:r>
          </a:p>
          <a:p>
            <a:r>
              <a:rPr lang="cs-CZ" dirty="0"/>
              <a:t>Datum ve tvaru den, měsíc, rok… nepoužívá se nula u jednociferných měsíců</a:t>
            </a:r>
          </a:p>
          <a:p>
            <a:r>
              <a:rPr lang="cs-CZ" dirty="0"/>
              <a:t>Týden začíná pondělím/pondělkem</a:t>
            </a:r>
          </a:p>
          <a:p>
            <a:r>
              <a:rPr lang="cs-CZ" dirty="0"/>
              <a:t>Miliarda má devět nul</a:t>
            </a:r>
          </a:p>
          <a:p>
            <a:r>
              <a:rPr lang="cs-CZ" dirty="0"/>
              <a:t>Uvozovky dole a pak nahoře</a:t>
            </a:r>
          </a:p>
        </p:txBody>
      </p:sp>
    </p:spTree>
    <p:extLst>
      <p:ext uri="{BB962C8B-B14F-4D97-AF65-F5344CB8AC3E}">
        <p14:creationId xmlns:p14="http://schemas.microsoft.com/office/powerpoint/2010/main" val="1080634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1A1DA6B-E7F3-44DC-9B77-4044986F0327}"/>
              </a:ext>
            </a:extLst>
          </p:cNvPr>
          <p:cNvSpPr>
            <a:spLocks noGrp="1"/>
          </p:cNvSpPr>
          <p:nvPr>
            <p:ph type="title"/>
          </p:nvPr>
        </p:nvSpPr>
        <p:spPr>
          <a:xfrm>
            <a:off x="1371600" y="685800"/>
            <a:ext cx="9601200" cy="782392"/>
          </a:xfrm>
        </p:spPr>
        <p:txBody>
          <a:bodyPr/>
          <a:lstStyle/>
          <a:p>
            <a:r>
              <a:rPr lang="cs-CZ" dirty="0"/>
              <a:t>Zákaznická správnost</a:t>
            </a:r>
          </a:p>
        </p:txBody>
      </p:sp>
      <p:sp>
        <p:nvSpPr>
          <p:cNvPr id="3" name="Zástupný symbol pro obsah 2">
            <a:extLst>
              <a:ext uri="{FF2B5EF4-FFF2-40B4-BE49-F238E27FC236}">
                <a16:creationId xmlns:a16="http://schemas.microsoft.com/office/drawing/2014/main" id="{E1CDB277-113B-4A17-BB61-D7E3C3F7D206}"/>
              </a:ext>
            </a:extLst>
          </p:cNvPr>
          <p:cNvSpPr>
            <a:spLocks noGrp="1"/>
          </p:cNvSpPr>
          <p:nvPr>
            <p:ph idx="1"/>
          </p:nvPr>
        </p:nvSpPr>
        <p:spPr>
          <a:xfrm>
            <a:off x="1371600" y="1468192"/>
            <a:ext cx="9601200" cy="4399208"/>
          </a:xfrm>
        </p:spPr>
        <p:txBody>
          <a:bodyPr>
            <a:normAutofit/>
          </a:bodyPr>
          <a:lstStyle/>
          <a:p>
            <a:r>
              <a:rPr lang="cs-CZ" dirty="0"/>
              <a:t>Nedodržování slovníku:</a:t>
            </a:r>
          </a:p>
          <a:p>
            <a:r>
              <a:rPr lang="cs-CZ" dirty="0"/>
              <a:t>Použitý termín nesouhlasí s termínem výslovně uvedeným v slovníku/glosáři/TM do-daným se zdrojovým textem</a:t>
            </a:r>
          </a:p>
          <a:p>
            <a:r>
              <a:rPr lang="cs-CZ" dirty="0"/>
              <a:t>Vlastní jméno, jako název firmy, výrobku či jiná reálie je přeložen do cílového jazyka</a:t>
            </a:r>
          </a:p>
          <a:p>
            <a:r>
              <a:rPr lang="cs-CZ" dirty="0"/>
              <a:t>Vlastní jméno, jako název firmy, výrobku či jiná reálie je přeložen do cílového jazy-</a:t>
            </a:r>
            <a:r>
              <a:rPr lang="cs-CZ" dirty="0" err="1"/>
              <a:t>ka</a:t>
            </a:r>
            <a:r>
              <a:rPr lang="cs-CZ" dirty="0"/>
              <a:t> v rozporu s požadavkem zákazníka nebo v rozporu s termínem výslovně uvede-</a:t>
            </a:r>
            <a:r>
              <a:rPr lang="cs-CZ" dirty="0" err="1"/>
              <a:t>ným</a:t>
            </a:r>
            <a:r>
              <a:rPr lang="cs-CZ" dirty="0"/>
              <a:t> v slovníku/glosáři/TM dodaným se zdrojovým textem</a:t>
            </a:r>
          </a:p>
          <a:p>
            <a:r>
              <a:rPr lang="cs-CZ" dirty="0"/>
              <a:t>Při překladu segmentů s pevně danou délkou/počtem znaků není v cílovém jazyce toto není dodrženo </a:t>
            </a:r>
          </a:p>
          <a:p>
            <a:r>
              <a:rPr lang="cs-CZ" dirty="0"/>
              <a:t>Zkratky označující typ společnosti přeložit podle dohody se zákazníkem, české názvy firem uvádět přesně podle zápisu v Obchodním rejstříku!!</a:t>
            </a:r>
          </a:p>
          <a:p>
            <a:endParaRPr lang="cs-CZ" dirty="0"/>
          </a:p>
        </p:txBody>
      </p:sp>
    </p:spTree>
    <p:extLst>
      <p:ext uri="{BB962C8B-B14F-4D97-AF65-F5344CB8AC3E}">
        <p14:creationId xmlns:p14="http://schemas.microsoft.com/office/powerpoint/2010/main" val="251619999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C4456C9-6BE9-4DD4-9B79-6AF863032A34}"/>
              </a:ext>
            </a:extLst>
          </p:cNvPr>
          <p:cNvSpPr>
            <a:spLocks noGrp="1"/>
          </p:cNvSpPr>
          <p:nvPr>
            <p:ph type="title"/>
          </p:nvPr>
        </p:nvSpPr>
        <p:spPr/>
        <p:txBody>
          <a:bodyPr/>
          <a:lstStyle/>
          <a:p>
            <a:r>
              <a:rPr lang="cs-CZ" dirty="0"/>
              <a:t>Zákaznická správnost 2</a:t>
            </a:r>
          </a:p>
        </p:txBody>
      </p:sp>
      <p:sp>
        <p:nvSpPr>
          <p:cNvPr id="3" name="Zástupný symbol pro obsah 2">
            <a:extLst>
              <a:ext uri="{FF2B5EF4-FFF2-40B4-BE49-F238E27FC236}">
                <a16:creationId xmlns:a16="http://schemas.microsoft.com/office/drawing/2014/main" id="{6B0D5E29-EBA1-493B-9F1E-F5A2BD3F6B63}"/>
              </a:ext>
            </a:extLst>
          </p:cNvPr>
          <p:cNvSpPr>
            <a:spLocks noGrp="1"/>
          </p:cNvSpPr>
          <p:nvPr>
            <p:ph idx="1"/>
          </p:nvPr>
        </p:nvSpPr>
        <p:spPr/>
        <p:txBody>
          <a:bodyPr>
            <a:normAutofit/>
          </a:bodyPr>
          <a:lstStyle/>
          <a:p>
            <a:r>
              <a:rPr lang="cs-CZ" dirty="0" err="1"/>
              <a:t>Hapax</a:t>
            </a:r>
            <a:r>
              <a:rPr lang="cs-CZ" dirty="0"/>
              <a:t> </a:t>
            </a:r>
            <a:r>
              <a:rPr lang="cs-CZ" dirty="0" err="1"/>
              <a:t>legomenon</a:t>
            </a:r>
            <a:endParaRPr lang="cs-CZ" dirty="0"/>
          </a:p>
          <a:p>
            <a:r>
              <a:rPr lang="cs-CZ" dirty="0"/>
              <a:t>Nekonzistentní terminologie </a:t>
            </a:r>
          </a:p>
          <a:p>
            <a:r>
              <a:rPr lang="cs-CZ" dirty="0"/>
              <a:t>Termín neodpovídá ostatním textům</a:t>
            </a:r>
          </a:p>
          <a:p>
            <a:r>
              <a:rPr lang="cs-CZ" dirty="0"/>
              <a:t>Žargon</a:t>
            </a:r>
          </a:p>
          <a:p>
            <a:r>
              <a:rPr lang="cs-CZ" dirty="0"/>
              <a:t>Velká písmena u Váš, Zákazník, Klient, Vůz…..</a:t>
            </a:r>
          </a:p>
        </p:txBody>
      </p:sp>
    </p:spTree>
    <p:extLst>
      <p:ext uri="{BB962C8B-B14F-4D97-AF65-F5344CB8AC3E}">
        <p14:creationId xmlns:p14="http://schemas.microsoft.com/office/powerpoint/2010/main" val="15882055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452A059-DAB7-4020-9DA2-F79D640A2196}"/>
              </a:ext>
            </a:extLst>
          </p:cNvPr>
          <p:cNvSpPr>
            <a:spLocks noGrp="1"/>
          </p:cNvSpPr>
          <p:nvPr>
            <p:ph type="title"/>
          </p:nvPr>
        </p:nvSpPr>
        <p:spPr/>
        <p:txBody>
          <a:bodyPr/>
          <a:lstStyle/>
          <a:p>
            <a:r>
              <a:rPr lang="cs-CZ" dirty="0"/>
              <a:t>Něco o mě:</a:t>
            </a:r>
          </a:p>
        </p:txBody>
      </p:sp>
      <p:sp>
        <p:nvSpPr>
          <p:cNvPr id="3" name="Zástupný symbol pro obsah 2">
            <a:extLst>
              <a:ext uri="{FF2B5EF4-FFF2-40B4-BE49-F238E27FC236}">
                <a16:creationId xmlns:a16="http://schemas.microsoft.com/office/drawing/2014/main" id="{2C6E70B3-460D-4EC1-B621-3E1BADC65C6D}"/>
              </a:ext>
            </a:extLst>
          </p:cNvPr>
          <p:cNvSpPr>
            <a:spLocks noGrp="1"/>
          </p:cNvSpPr>
          <p:nvPr>
            <p:ph idx="1"/>
          </p:nvPr>
        </p:nvSpPr>
        <p:spPr/>
        <p:txBody>
          <a:bodyPr/>
          <a:lstStyle/>
          <a:p>
            <a:r>
              <a:rPr lang="cs-CZ" dirty="0"/>
              <a:t>Osm let práce jako projektový manažer / operátor zakázek pro dvě překladatelské agentury</a:t>
            </a:r>
          </a:p>
          <a:p>
            <a:r>
              <a:rPr lang="cs-CZ" dirty="0"/>
              <a:t>1200-1300 zakázek ročně, na každé nějaký podíl</a:t>
            </a:r>
          </a:p>
          <a:p>
            <a:r>
              <a:rPr lang="cs-CZ" dirty="0"/>
              <a:t>Nejdříve překlady z oblasti </a:t>
            </a:r>
            <a:r>
              <a:rPr lang="cs-CZ" dirty="0" err="1"/>
              <a:t>automotive</a:t>
            </a:r>
            <a:r>
              <a:rPr lang="cs-CZ" dirty="0"/>
              <a:t>, posledních 6 let překlady z oblasti science</a:t>
            </a:r>
          </a:p>
          <a:p>
            <a:r>
              <a:rPr lang="cs-CZ" dirty="0"/>
              <a:t>Práce v programech CAT Transit, </a:t>
            </a:r>
            <a:r>
              <a:rPr lang="cs-CZ" dirty="0" err="1"/>
              <a:t>Trados</a:t>
            </a:r>
            <a:r>
              <a:rPr lang="cs-CZ" dirty="0"/>
              <a:t>, </a:t>
            </a:r>
            <a:r>
              <a:rPr lang="cs-CZ" dirty="0" err="1"/>
              <a:t>Wordfast</a:t>
            </a:r>
            <a:endParaRPr lang="cs-CZ" dirty="0"/>
          </a:p>
        </p:txBody>
      </p:sp>
    </p:spTree>
    <p:extLst>
      <p:ext uri="{BB962C8B-B14F-4D97-AF65-F5344CB8AC3E}">
        <p14:creationId xmlns:p14="http://schemas.microsoft.com/office/powerpoint/2010/main" val="30618526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C61E9EA-E9EC-4F2B-A47A-E1A0A0F21BED}"/>
              </a:ext>
            </a:extLst>
          </p:cNvPr>
          <p:cNvSpPr>
            <a:spLocks noGrp="1"/>
          </p:cNvSpPr>
          <p:nvPr>
            <p:ph type="title"/>
          </p:nvPr>
        </p:nvSpPr>
        <p:spPr/>
        <p:txBody>
          <a:bodyPr/>
          <a:lstStyle/>
          <a:p>
            <a:r>
              <a:rPr lang="cs-CZ" dirty="0"/>
              <a:t>Co na překladu hodnotíme?</a:t>
            </a:r>
          </a:p>
        </p:txBody>
      </p:sp>
      <p:sp>
        <p:nvSpPr>
          <p:cNvPr id="3" name="Zástupný symbol pro obsah 2">
            <a:extLst>
              <a:ext uri="{FF2B5EF4-FFF2-40B4-BE49-F238E27FC236}">
                <a16:creationId xmlns:a16="http://schemas.microsoft.com/office/drawing/2014/main" id="{3C858B8B-B7D2-44EB-B993-7A73E26C17F0}"/>
              </a:ext>
            </a:extLst>
          </p:cNvPr>
          <p:cNvSpPr>
            <a:spLocks noGrp="1"/>
          </p:cNvSpPr>
          <p:nvPr>
            <p:ph idx="1"/>
          </p:nvPr>
        </p:nvSpPr>
        <p:spPr/>
        <p:txBody>
          <a:bodyPr/>
          <a:lstStyle/>
          <a:p>
            <a:r>
              <a:rPr lang="cs-CZ" dirty="0"/>
              <a:t>Formální správnost (zda se se přeložilo, to co mělo být přeloženo, úplnost překladu, správná jazyková kombinace, „vzhled překladu)</a:t>
            </a:r>
          </a:p>
          <a:p>
            <a:r>
              <a:rPr lang="cs-CZ" dirty="0"/>
              <a:t>Obsahová správnost překladu (zda je překlad přeložen věcně správně, bez pravopisných, stylistických a jiných chyb)</a:t>
            </a:r>
          </a:p>
          <a:p>
            <a:r>
              <a:rPr lang="cs-CZ" dirty="0"/>
              <a:t>Zákaznická správnost (dodržení individuálních pokynů zákazníka v oblasti terminologie, glosářů, </a:t>
            </a:r>
            <a:r>
              <a:rPr lang="cs-CZ" dirty="0" err="1"/>
              <a:t>goldwords</a:t>
            </a:r>
            <a:r>
              <a:rPr lang="cs-CZ" dirty="0"/>
              <a:t>…)</a:t>
            </a:r>
          </a:p>
        </p:txBody>
      </p:sp>
    </p:spTree>
    <p:extLst>
      <p:ext uri="{BB962C8B-B14F-4D97-AF65-F5344CB8AC3E}">
        <p14:creationId xmlns:p14="http://schemas.microsoft.com/office/powerpoint/2010/main" val="31664633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2B166D8-3270-4918-8448-5C7D36F57572}"/>
              </a:ext>
            </a:extLst>
          </p:cNvPr>
          <p:cNvSpPr>
            <a:spLocks noGrp="1"/>
          </p:cNvSpPr>
          <p:nvPr>
            <p:ph type="title"/>
          </p:nvPr>
        </p:nvSpPr>
        <p:spPr/>
        <p:txBody>
          <a:bodyPr/>
          <a:lstStyle/>
          <a:p>
            <a:r>
              <a:rPr lang="cs-CZ" dirty="0"/>
              <a:t>Formální správnost</a:t>
            </a:r>
          </a:p>
        </p:txBody>
      </p:sp>
      <p:sp>
        <p:nvSpPr>
          <p:cNvPr id="3" name="Zástupný symbol pro obsah 2">
            <a:extLst>
              <a:ext uri="{FF2B5EF4-FFF2-40B4-BE49-F238E27FC236}">
                <a16:creationId xmlns:a16="http://schemas.microsoft.com/office/drawing/2014/main" id="{11BFDB68-C3B4-44C4-BFE6-DB7EB24D33A3}"/>
              </a:ext>
            </a:extLst>
          </p:cNvPr>
          <p:cNvSpPr>
            <a:spLocks noGrp="1"/>
          </p:cNvSpPr>
          <p:nvPr>
            <p:ph idx="1"/>
          </p:nvPr>
        </p:nvSpPr>
        <p:spPr/>
        <p:txBody>
          <a:bodyPr/>
          <a:lstStyle/>
          <a:p>
            <a:r>
              <a:rPr lang="cs-CZ" dirty="0"/>
              <a:t>Zda byl překlad přeložen – pod text originálu, vedle textu originálu, jako nový soubor,</a:t>
            </a:r>
          </a:p>
          <a:p>
            <a:r>
              <a:rPr lang="cs-CZ" dirty="0"/>
              <a:t>Zda byly přeloženy všechny části textu určení k překladu</a:t>
            </a:r>
          </a:p>
          <a:p>
            <a:r>
              <a:rPr lang="cs-CZ" dirty="0"/>
              <a:t>Dodržení barvy, fontu, rozmístění textu</a:t>
            </a:r>
          </a:p>
          <a:p>
            <a:r>
              <a:rPr lang="cs-CZ" dirty="0"/>
              <a:t>Přeložení/nepřeložení textu v obrázcích a tabulkách,</a:t>
            </a:r>
          </a:p>
          <a:p>
            <a:r>
              <a:rPr lang="cs-CZ" dirty="0"/>
              <a:t>Při převodu z papíru, PDF, skenu apod., zda je přeloženo vše</a:t>
            </a:r>
          </a:p>
          <a:p>
            <a:r>
              <a:rPr lang="cs-CZ" dirty="0"/>
              <a:t>Kontrola správného zdrojového i cílového jazyka </a:t>
            </a:r>
          </a:p>
          <a:p>
            <a:r>
              <a:rPr lang="cs-CZ" dirty="0"/>
              <a:t>A další…..</a:t>
            </a:r>
          </a:p>
        </p:txBody>
      </p:sp>
    </p:spTree>
    <p:extLst>
      <p:ext uri="{BB962C8B-B14F-4D97-AF65-F5344CB8AC3E}">
        <p14:creationId xmlns:p14="http://schemas.microsoft.com/office/powerpoint/2010/main" val="35510100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CDE5198-EA80-4FC6-B48E-CE17166CA660}"/>
              </a:ext>
            </a:extLst>
          </p:cNvPr>
          <p:cNvSpPr>
            <a:spLocks noGrp="1"/>
          </p:cNvSpPr>
          <p:nvPr>
            <p:ph type="title"/>
          </p:nvPr>
        </p:nvSpPr>
        <p:spPr/>
        <p:txBody>
          <a:bodyPr/>
          <a:lstStyle/>
          <a:p>
            <a:r>
              <a:rPr lang="cs-CZ" dirty="0"/>
              <a:t>Formální správnost v CAT</a:t>
            </a:r>
          </a:p>
        </p:txBody>
      </p:sp>
      <p:sp>
        <p:nvSpPr>
          <p:cNvPr id="3" name="Zástupný symbol pro obsah 2">
            <a:extLst>
              <a:ext uri="{FF2B5EF4-FFF2-40B4-BE49-F238E27FC236}">
                <a16:creationId xmlns:a16="http://schemas.microsoft.com/office/drawing/2014/main" id="{5A452413-F0B6-426D-B9C3-BD4C990B8857}"/>
              </a:ext>
            </a:extLst>
          </p:cNvPr>
          <p:cNvSpPr>
            <a:spLocks noGrp="1"/>
          </p:cNvSpPr>
          <p:nvPr>
            <p:ph idx="1"/>
          </p:nvPr>
        </p:nvSpPr>
        <p:spPr/>
        <p:txBody>
          <a:bodyPr/>
          <a:lstStyle/>
          <a:p>
            <a:r>
              <a:rPr lang="cs-CZ" dirty="0"/>
              <a:t>Špatné kódování zdrojového nebo cílového jazyka -&gt; nečitelnost znaků</a:t>
            </a:r>
          </a:p>
          <a:p>
            <a:r>
              <a:rPr lang="cs-CZ" dirty="0"/>
              <a:t>Nesoulad počtu segmentů ve zdrojovém a cílovém jazyce</a:t>
            </a:r>
          </a:p>
          <a:p>
            <a:r>
              <a:rPr lang="cs-CZ" dirty="0"/>
              <a:t>Označení segmentu za přeložený při nepřeložení, přeskočení….</a:t>
            </a:r>
          </a:p>
          <a:p>
            <a:r>
              <a:rPr lang="cs-CZ" dirty="0"/>
              <a:t>Text překopírovaný ze zdrojového do cílového segmentu nemá v sobě přeloženou část</a:t>
            </a:r>
          </a:p>
          <a:p>
            <a:r>
              <a:rPr lang="cs-CZ" dirty="0"/>
              <a:t>Přeházené pořadí segmentů (v tabulce)</a:t>
            </a:r>
          </a:p>
          <a:p>
            <a:r>
              <a:rPr lang="cs-CZ" dirty="0"/>
              <a:t>Špatná délka zdrojového/cílového segmentu, překročení délky..</a:t>
            </a:r>
          </a:p>
          <a:p>
            <a:pPr lvl="1"/>
            <a:r>
              <a:rPr lang="cs-CZ" dirty="0"/>
              <a:t>Výjimka třebas:  Snídáme x </a:t>
            </a:r>
            <a:r>
              <a:rPr lang="cs-CZ" dirty="0" err="1"/>
              <a:t>We</a:t>
            </a:r>
            <a:r>
              <a:rPr lang="cs-CZ" dirty="0"/>
              <a:t> are just </a:t>
            </a:r>
            <a:r>
              <a:rPr lang="cs-CZ" dirty="0" err="1"/>
              <a:t>having</a:t>
            </a:r>
            <a:r>
              <a:rPr lang="cs-CZ" dirty="0"/>
              <a:t> </a:t>
            </a:r>
            <a:r>
              <a:rPr lang="cs-CZ" dirty="0" err="1"/>
              <a:t>our</a:t>
            </a:r>
            <a:r>
              <a:rPr lang="cs-CZ" dirty="0"/>
              <a:t> </a:t>
            </a:r>
            <a:r>
              <a:rPr lang="cs-CZ" dirty="0" err="1"/>
              <a:t>breakfast</a:t>
            </a:r>
            <a:r>
              <a:rPr lang="cs-CZ" dirty="0"/>
              <a:t>.</a:t>
            </a:r>
          </a:p>
          <a:p>
            <a:pPr marL="530352" lvl="1" indent="0">
              <a:buNone/>
            </a:pPr>
            <a:endParaRPr lang="cs-CZ" dirty="0"/>
          </a:p>
        </p:txBody>
      </p:sp>
    </p:spTree>
    <p:extLst>
      <p:ext uri="{BB962C8B-B14F-4D97-AF65-F5344CB8AC3E}">
        <p14:creationId xmlns:p14="http://schemas.microsoft.com/office/powerpoint/2010/main" val="20592279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D5A48E6-F0A7-478E-BE2F-C3EBA512C514}"/>
              </a:ext>
            </a:extLst>
          </p:cNvPr>
          <p:cNvSpPr>
            <a:spLocks noGrp="1"/>
          </p:cNvSpPr>
          <p:nvPr>
            <p:ph type="title"/>
          </p:nvPr>
        </p:nvSpPr>
        <p:spPr/>
        <p:txBody>
          <a:bodyPr/>
          <a:lstStyle/>
          <a:p>
            <a:r>
              <a:rPr lang="cs-CZ" dirty="0"/>
              <a:t>Formální správnost v CAT 2</a:t>
            </a:r>
          </a:p>
        </p:txBody>
      </p:sp>
      <p:sp>
        <p:nvSpPr>
          <p:cNvPr id="3" name="Zástupný symbol pro obsah 2">
            <a:extLst>
              <a:ext uri="{FF2B5EF4-FFF2-40B4-BE49-F238E27FC236}">
                <a16:creationId xmlns:a16="http://schemas.microsoft.com/office/drawing/2014/main" id="{E44062C0-2764-43C5-89B8-2B56B82D0587}"/>
              </a:ext>
            </a:extLst>
          </p:cNvPr>
          <p:cNvSpPr>
            <a:spLocks noGrp="1"/>
          </p:cNvSpPr>
          <p:nvPr>
            <p:ph idx="1"/>
          </p:nvPr>
        </p:nvSpPr>
        <p:spPr/>
        <p:txBody>
          <a:bodyPr/>
          <a:lstStyle/>
          <a:p>
            <a:r>
              <a:rPr lang="cs-CZ" dirty="0"/>
              <a:t>Grafické rozvržení textu se liší od originálu</a:t>
            </a:r>
          </a:p>
          <a:p>
            <a:r>
              <a:rPr lang="cs-CZ" dirty="0"/>
              <a:t>Čísla a číslice nedopovídají zdrojovému textu</a:t>
            </a:r>
          </a:p>
          <a:p>
            <a:r>
              <a:rPr lang="cs-CZ" dirty="0"/>
              <a:t>Špatné použití oddělovače desetinných míst, prohození desetinné tečky a čárky</a:t>
            </a:r>
          </a:p>
          <a:p>
            <a:r>
              <a:rPr lang="cs-CZ" dirty="0"/>
              <a:t>Nesprávný zápis data </a:t>
            </a:r>
          </a:p>
          <a:p>
            <a:r>
              <a:rPr lang="cs-CZ" dirty="0"/>
              <a:t>Odporující si segmenty </a:t>
            </a:r>
          </a:p>
          <a:p>
            <a:r>
              <a:rPr lang="cs-CZ" dirty="0"/>
              <a:t>Chybí/přebývají formátovací tagy</a:t>
            </a:r>
          </a:p>
          <a:p>
            <a:r>
              <a:rPr lang="cs-CZ" dirty="0"/>
              <a:t>Neoznačení všech přeložených segmentů jako přeložené</a:t>
            </a:r>
          </a:p>
        </p:txBody>
      </p:sp>
    </p:spTree>
    <p:extLst>
      <p:ext uri="{BB962C8B-B14F-4D97-AF65-F5344CB8AC3E}">
        <p14:creationId xmlns:p14="http://schemas.microsoft.com/office/powerpoint/2010/main" val="374340266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8ED84A7-46C5-46DC-A55E-CD8A703BB7D4}"/>
              </a:ext>
            </a:extLst>
          </p:cNvPr>
          <p:cNvSpPr>
            <a:spLocks noGrp="1"/>
          </p:cNvSpPr>
          <p:nvPr>
            <p:ph type="title"/>
          </p:nvPr>
        </p:nvSpPr>
        <p:spPr/>
        <p:txBody>
          <a:bodyPr/>
          <a:lstStyle/>
          <a:p>
            <a:r>
              <a:rPr lang="cs-CZ" dirty="0"/>
              <a:t>Obsahová správnost</a:t>
            </a:r>
          </a:p>
        </p:txBody>
      </p:sp>
      <p:sp>
        <p:nvSpPr>
          <p:cNvPr id="3" name="Zástupný symbol pro obsah 2">
            <a:extLst>
              <a:ext uri="{FF2B5EF4-FFF2-40B4-BE49-F238E27FC236}">
                <a16:creationId xmlns:a16="http://schemas.microsoft.com/office/drawing/2014/main" id="{489E185B-2F3D-4F73-B2A6-0729180974FD}"/>
              </a:ext>
            </a:extLst>
          </p:cNvPr>
          <p:cNvSpPr>
            <a:spLocks noGrp="1"/>
          </p:cNvSpPr>
          <p:nvPr>
            <p:ph idx="1"/>
          </p:nvPr>
        </p:nvSpPr>
        <p:spPr/>
        <p:txBody>
          <a:bodyPr/>
          <a:lstStyle/>
          <a:p>
            <a:r>
              <a:rPr lang="cs-CZ" dirty="0"/>
              <a:t>Kontrolujeme překlepy, lze pomocí MS Office </a:t>
            </a:r>
            <a:r>
              <a:rPr lang="cs-CZ" dirty="0" err="1"/>
              <a:t>spellchecker</a:t>
            </a:r>
            <a:r>
              <a:rPr lang="cs-CZ" dirty="0"/>
              <a:t> nebo </a:t>
            </a:r>
            <a:r>
              <a:rPr lang="cs-CZ" dirty="0" err="1"/>
              <a:t>ProofingTools</a:t>
            </a:r>
            <a:r>
              <a:rPr lang="cs-CZ" dirty="0"/>
              <a:t> nebo </a:t>
            </a:r>
            <a:r>
              <a:rPr lang="cs-CZ" dirty="0" err="1"/>
              <a:t>Language</a:t>
            </a:r>
            <a:r>
              <a:rPr lang="cs-CZ" dirty="0"/>
              <a:t> </a:t>
            </a:r>
            <a:r>
              <a:rPr lang="cs-CZ" dirty="0" err="1"/>
              <a:t>Pack</a:t>
            </a:r>
            <a:r>
              <a:rPr lang="cs-CZ" dirty="0"/>
              <a:t> nebo </a:t>
            </a:r>
            <a:r>
              <a:rPr lang="cs-CZ" dirty="0" err="1"/>
              <a:t>Hunspell</a:t>
            </a:r>
            <a:r>
              <a:rPr lang="cs-CZ" dirty="0"/>
              <a:t>, občas i speciální (latina)</a:t>
            </a:r>
          </a:p>
          <a:p>
            <a:r>
              <a:rPr lang="cs-CZ" dirty="0"/>
              <a:t>Interpunkce, rozdělení slov na konci řádku, anakolut a zeugma</a:t>
            </a:r>
          </a:p>
          <a:p>
            <a:r>
              <a:rPr lang="cs-CZ" dirty="0"/>
              <a:t>Stylistické chyby</a:t>
            </a:r>
          </a:p>
          <a:p>
            <a:r>
              <a:rPr lang="cs-CZ" dirty="0"/>
              <a:t>Genderové vyjadřování</a:t>
            </a:r>
          </a:p>
          <a:p>
            <a:r>
              <a:rPr lang="cs-CZ" dirty="0"/>
              <a:t>Vlastní obsahová správnost</a:t>
            </a:r>
          </a:p>
          <a:p>
            <a:endParaRPr lang="cs-CZ" dirty="0"/>
          </a:p>
        </p:txBody>
      </p:sp>
    </p:spTree>
    <p:extLst>
      <p:ext uri="{BB962C8B-B14F-4D97-AF65-F5344CB8AC3E}">
        <p14:creationId xmlns:p14="http://schemas.microsoft.com/office/powerpoint/2010/main" val="296633623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F411256-D5B7-4073-8A59-F692C3A2AE1F}"/>
              </a:ext>
            </a:extLst>
          </p:cNvPr>
          <p:cNvSpPr>
            <a:spLocks noGrp="1"/>
          </p:cNvSpPr>
          <p:nvPr>
            <p:ph type="title"/>
          </p:nvPr>
        </p:nvSpPr>
        <p:spPr/>
        <p:txBody>
          <a:bodyPr/>
          <a:lstStyle/>
          <a:p>
            <a:r>
              <a:rPr lang="cs-CZ" dirty="0"/>
              <a:t>Obsahová správnost !!!</a:t>
            </a:r>
          </a:p>
        </p:txBody>
      </p:sp>
      <p:sp>
        <p:nvSpPr>
          <p:cNvPr id="3" name="Zástupný symbol pro obsah 2">
            <a:extLst>
              <a:ext uri="{FF2B5EF4-FFF2-40B4-BE49-F238E27FC236}">
                <a16:creationId xmlns:a16="http://schemas.microsoft.com/office/drawing/2014/main" id="{A191C13D-2F30-43BC-9809-AACC30A4A0E1}"/>
              </a:ext>
            </a:extLst>
          </p:cNvPr>
          <p:cNvSpPr>
            <a:spLocks noGrp="1"/>
          </p:cNvSpPr>
          <p:nvPr>
            <p:ph idx="1"/>
          </p:nvPr>
        </p:nvSpPr>
        <p:spPr/>
        <p:txBody>
          <a:bodyPr/>
          <a:lstStyle/>
          <a:p>
            <a:r>
              <a:rPr lang="cs-CZ" dirty="0"/>
              <a:t>Jednostranné pochopení významu textu</a:t>
            </a:r>
          </a:p>
          <a:p>
            <a:r>
              <a:rPr lang="cs-CZ" dirty="0"/>
              <a:t>Vyložená chyba ve zdrojovém textu</a:t>
            </a:r>
          </a:p>
          <a:p>
            <a:r>
              <a:rPr lang="cs-CZ" dirty="0"/>
              <a:t>Zdrojový text je v jiném jazyce, než bylo zadáno</a:t>
            </a:r>
          </a:p>
          <a:p>
            <a:r>
              <a:rPr lang="cs-CZ" dirty="0"/>
              <a:t>Chyby segmentování textu</a:t>
            </a:r>
          </a:p>
          <a:p>
            <a:r>
              <a:rPr lang="cs-CZ" dirty="0"/>
              <a:t>Čísla a číslice nedopovídají zdrojovému textu</a:t>
            </a:r>
          </a:p>
          <a:p>
            <a:r>
              <a:rPr lang="cs-CZ" dirty="0"/>
              <a:t>Nekompletní převod nebo částečné vynechání faktů ze zdrojového textu</a:t>
            </a:r>
          </a:p>
          <a:p>
            <a:r>
              <a:rPr lang="cs-CZ" dirty="0"/>
              <a:t>Svévolné přidání nějaké informace do textu </a:t>
            </a:r>
          </a:p>
          <a:p>
            <a:r>
              <a:rPr lang="cs-CZ" dirty="0"/>
              <a:t>Dvě varianty překladu s lomítkem</a:t>
            </a:r>
          </a:p>
          <a:p>
            <a:endParaRPr lang="cs-CZ" dirty="0"/>
          </a:p>
          <a:p>
            <a:endParaRPr lang="cs-CZ" dirty="0"/>
          </a:p>
        </p:txBody>
      </p:sp>
    </p:spTree>
    <p:extLst>
      <p:ext uri="{BB962C8B-B14F-4D97-AF65-F5344CB8AC3E}">
        <p14:creationId xmlns:p14="http://schemas.microsoft.com/office/powerpoint/2010/main" val="423128652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0E2E702-FF0A-4AC6-B0CA-3B5119B8A607}"/>
              </a:ext>
            </a:extLst>
          </p:cNvPr>
          <p:cNvSpPr>
            <a:spLocks noGrp="1"/>
          </p:cNvSpPr>
          <p:nvPr>
            <p:ph type="title"/>
          </p:nvPr>
        </p:nvSpPr>
        <p:spPr/>
        <p:txBody>
          <a:bodyPr/>
          <a:lstStyle/>
          <a:p>
            <a:r>
              <a:rPr lang="cs-CZ" dirty="0"/>
              <a:t>Obsahová správnost-ukázky z dabingu a titulků</a:t>
            </a:r>
          </a:p>
        </p:txBody>
      </p:sp>
      <p:sp>
        <p:nvSpPr>
          <p:cNvPr id="3" name="Zástupný symbol pro obsah 2">
            <a:extLst>
              <a:ext uri="{FF2B5EF4-FFF2-40B4-BE49-F238E27FC236}">
                <a16:creationId xmlns:a16="http://schemas.microsoft.com/office/drawing/2014/main" id="{43DD73D6-8223-4D8A-819D-9464AA83DA91}"/>
              </a:ext>
            </a:extLst>
          </p:cNvPr>
          <p:cNvSpPr>
            <a:spLocks noGrp="1"/>
          </p:cNvSpPr>
          <p:nvPr>
            <p:ph idx="1"/>
          </p:nvPr>
        </p:nvSpPr>
        <p:spPr/>
        <p:txBody>
          <a:bodyPr/>
          <a:lstStyle/>
          <a:p>
            <a:pPr lvl="0" hangingPunct="0"/>
            <a:r>
              <a:rPr lang="cs-CZ" dirty="0"/>
              <a:t>Bílé límce neví, o čem přemýšlet</a:t>
            </a:r>
          </a:p>
          <a:p>
            <a:pPr hangingPunct="0"/>
            <a:r>
              <a:rPr lang="cs-CZ" dirty="0"/>
              <a:t>Bude to z </a:t>
            </a:r>
            <a:r>
              <a:rPr lang="cs-CZ" dirty="0" err="1"/>
              <a:t>Douglasovy</a:t>
            </a:r>
            <a:r>
              <a:rPr lang="cs-CZ" dirty="0"/>
              <a:t> borovice?</a:t>
            </a:r>
          </a:p>
          <a:p>
            <a:pPr hangingPunct="0"/>
            <a:r>
              <a:rPr lang="cs-CZ" dirty="0"/>
              <a:t>Budete překládat nabídky na protivirový program</a:t>
            </a:r>
          </a:p>
          <a:p>
            <a:pPr lvl="0" hangingPunct="0"/>
            <a:r>
              <a:rPr lang="cs-CZ" dirty="0"/>
              <a:t>Byl jsem například v El Salvadoru</a:t>
            </a:r>
          </a:p>
          <a:p>
            <a:pPr lvl="0" hangingPunct="0"/>
            <a:r>
              <a:rPr lang="cs-CZ" dirty="0"/>
              <a:t>Byla dekapitována hlava</a:t>
            </a:r>
          </a:p>
          <a:p>
            <a:pPr lvl="0" hangingPunct="0"/>
            <a:r>
              <a:rPr lang="cs-CZ" dirty="0"/>
              <a:t>Bylo -14 stupňů pod nulou</a:t>
            </a:r>
          </a:p>
          <a:p>
            <a:pPr hangingPunct="0"/>
            <a:r>
              <a:rPr lang="cs-CZ" dirty="0" err="1"/>
              <a:t>Casino</a:t>
            </a:r>
            <a:r>
              <a:rPr lang="cs-CZ" dirty="0"/>
              <a:t> </a:t>
            </a:r>
            <a:r>
              <a:rPr lang="cs-CZ" dirty="0" err="1"/>
              <a:t>Royal</a:t>
            </a:r>
            <a:r>
              <a:rPr lang="cs-CZ" dirty="0"/>
              <a:t> se odehrávalo v Monte Negru</a:t>
            </a:r>
          </a:p>
          <a:p>
            <a:pPr hangingPunct="0"/>
            <a:r>
              <a:rPr lang="cs-CZ" dirty="0"/>
              <a:t>Coleoptera se krmí larvami </a:t>
            </a:r>
            <a:r>
              <a:rPr lang="cs-CZ" dirty="0" err="1"/>
              <a:t>diptera</a:t>
            </a:r>
            <a:endParaRPr lang="cs-CZ" dirty="0"/>
          </a:p>
          <a:p>
            <a:pPr lvl="0" hangingPunct="0"/>
            <a:endParaRPr lang="cs-CZ" dirty="0"/>
          </a:p>
        </p:txBody>
      </p:sp>
    </p:spTree>
    <p:extLst>
      <p:ext uri="{BB962C8B-B14F-4D97-AF65-F5344CB8AC3E}">
        <p14:creationId xmlns:p14="http://schemas.microsoft.com/office/powerpoint/2010/main" val="3023504692"/>
      </p:ext>
    </p:extLst>
  </p:cSld>
  <p:clrMapOvr>
    <a:masterClrMapping/>
  </p:clrMapOvr>
</p:sld>
</file>

<file path=ppt/theme/theme1.xml><?xml version="1.0" encoding="utf-8"?>
<a:theme xmlns:a="http://schemas.openxmlformats.org/drawingml/2006/main" name="Crop">
  <a:themeElements>
    <a:clrScheme name="Crop">
      <a:dk1>
        <a:sysClr val="windowText" lastClr="000000"/>
      </a:dk1>
      <a:lt1>
        <a:sysClr val="window" lastClr="FFFFFF"/>
      </a:lt1>
      <a:dk2>
        <a:srgbClr val="191B0E"/>
      </a:dk2>
      <a:lt2>
        <a:srgbClr val="EFEDE3"/>
      </a:lt2>
      <a:accent1>
        <a:srgbClr val="8C8D86"/>
      </a:accent1>
      <a:accent2>
        <a:srgbClr val="E6C069"/>
      </a:accent2>
      <a:accent3>
        <a:srgbClr val="897B61"/>
      </a:accent3>
      <a:accent4>
        <a:srgbClr val="8DAB8E"/>
      </a:accent4>
      <a:accent5>
        <a:srgbClr val="77A2BB"/>
      </a:accent5>
      <a:accent6>
        <a:srgbClr val="E28394"/>
      </a:accent6>
      <a:hlink>
        <a:srgbClr val="77A2BB"/>
      </a:hlink>
      <a:folHlink>
        <a:srgbClr val="957A99"/>
      </a:folHlink>
    </a:clrScheme>
    <a:fontScheme name="Crop">
      <a:maj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Crop">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rop" id="{EC9488ED-E761-4D60-9AC4-764D1FE2C171}" vid="{CE19780C-D67D-4C13-9DE9-A52BC3BA51B4}"/>
    </a:ext>
  </a:extLst>
</a:theme>
</file>

<file path=docProps/app.xml><?xml version="1.0" encoding="utf-8"?>
<Properties xmlns="http://schemas.openxmlformats.org/officeDocument/2006/extended-properties" xmlns:vt="http://schemas.openxmlformats.org/officeDocument/2006/docPropsVTypes">
  <Template>TM10001105[[fn=Oříznutí]]</Template>
  <TotalTime>2951</TotalTime>
  <Words>779</Words>
  <Application>Microsoft Office PowerPoint</Application>
  <PresentationFormat>Širokoúhlá obrazovka</PresentationFormat>
  <Paragraphs>102</Paragraphs>
  <Slides>15</Slides>
  <Notes>0</Notes>
  <HiddenSlides>0</HiddenSlides>
  <MMClips>0</MMClips>
  <ScaleCrop>false</ScaleCrop>
  <HeadingPairs>
    <vt:vector size="6" baseType="variant">
      <vt:variant>
        <vt:lpstr>Použitá písma</vt:lpstr>
      </vt:variant>
      <vt:variant>
        <vt:i4>1</vt:i4>
      </vt:variant>
      <vt:variant>
        <vt:lpstr>Motiv</vt:lpstr>
      </vt:variant>
      <vt:variant>
        <vt:i4>1</vt:i4>
      </vt:variant>
      <vt:variant>
        <vt:lpstr>Nadpisy snímků</vt:lpstr>
      </vt:variant>
      <vt:variant>
        <vt:i4>15</vt:i4>
      </vt:variant>
    </vt:vector>
  </HeadingPairs>
  <TitlesOfParts>
    <vt:vector size="17" baseType="lpstr">
      <vt:lpstr>Franklin Gothic Book</vt:lpstr>
      <vt:lpstr>Crop</vt:lpstr>
      <vt:lpstr>Hodnocení kvality překladu</vt:lpstr>
      <vt:lpstr>Něco o mě:</vt:lpstr>
      <vt:lpstr>Co na překladu hodnotíme?</vt:lpstr>
      <vt:lpstr>Formální správnost</vt:lpstr>
      <vt:lpstr>Formální správnost v CAT</vt:lpstr>
      <vt:lpstr>Formální správnost v CAT 2</vt:lpstr>
      <vt:lpstr>Obsahová správnost</vt:lpstr>
      <vt:lpstr>Obsahová správnost !!!</vt:lpstr>
      <vt:lpstr>Obsahová správnost-ukázky z dabingu a titulků</vt:lpstr>
      <vt:lpstr>Obsahová správnost- příčiny chyb</vt:lpstr>
      <vt:lpstr>Prezentace aplikace PowerPoint</vt:lpstr>
      <vt:lpstr>Obsahová správnost-ukázky z dabingu a titulků 2 </vt:lpstr>
      <vt:lpstr>České národní nastavení</vt:lpstr>
      <vt:lpstr>Zákaznická správnost</vt:lpstr>
      <vt:lpstr>Zákaznická správnost 2</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jiri vedral</dc:creator>
  <cp:lastModifiedBy>jiri vedral</cp:lastModifiedBy>
  <cp:revision>23</cp:revision>
  <dcterms:created xsi:type="dcterms:W3CDTF">2017-10-29T18:52:02Z</dcterms:created>
  <dcterms:modified xsi:type="dcterms:W3CDTF">2017-10-31T20:03:58Z</dcterms:modified>
</cp:coreProperties>
</file>