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3" r:id="rId3"/>
    <p:sldId id="258" r:id="rId4"/>
    <p:sldId id="259" r:id="rId5"/>
    <p:sldId id="261" r:id="rId6"/>
    <p:sldId id="262" r:id="rId7"/>
    <p:sldId id="264" r:id="rId8"/>
    <p:sldId id="266" r:id="rId9"/>
    <p:sldId id="265" r:id="rId10"/>
    <p:sldId id="274" r:id="rId11"/>
    <p:sldId id="267" r:id="rId12"/>
    <p:sldId id="289" r:id="rId13"/>
    <p:sldId id="291" r:id="rId14"/>
    <p:sldId id="292" r:id="rId15"/>
    <p:sldId id="294" r:id="rId16"/>
    <p:sldId id="295" r:id="rId17"/>
    <p:sldId id="268" r:id="rId18"/>
    <p:sldId id="296" r:id="rId19"/>
    <p:sldId id="297" r:id="rId20"/>
    <p:sldId id="298" r:id="rId21"/>
    <p:sldId id="276" r:id="rId22"/>
    <p:sldId id="269" r:id="rId23"/>
    <p:sldId id="270" r:id="rId24"/>
    <p:sldId id="271" r:id="rId25"/>
    <p:sldId id="272" r:id="rId26"/>
    <p:sldId id="286" r:id="rId27"/>
    <p:sldId id="303" r:id="rId28"/>
    <p:sldId id="299" r:id="rId29"/>
    <p:sldId id="257" r:id="rId30"/>
    <p:sldId id="300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285" r:id="rId39"/>
    <p:sldId id="310" r:id="rId40"/>
    <p:sldId id="311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Optimale\WP4%20results\R%25C3%25A9sultats_%2525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EMT\Survey\EMT_completed-responses_text-responses_21-06-2016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ocuments\EMT\Survey\EMT_completed-responses_text-responses_21-06-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EMT\Survey\EMT_completed-responses_text-responses_21-06-2016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ocuments\EMT\Survey\EMT_completed-responses_text-responses_21-06-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'Essential+Important'!$X$10:$AG$10</c:f>
              <c:strCache>
                <c:ptCount val="10"/>
                <c:pt idx="0">
                  <c:v>Ability to use translation memory systems</c:v>
                </c:pt>
                <c:pt idx="1">
                  <c:v>A university degree in translation or related fields</c:v>
                </c:pt>
                <c:pt idx="2">
                  <c:v>Ability to produce estimates</c:v>
                </c:pt>
                <c:pt idx="3">
                  <c:v>Ability to define resources required</c:v>
                </c:pt>
                <c:pt idx="4">
                  <c:v>Experience in the field of professional translation</c:v>
                </c:pt>
                <c:pt idx="5">
                  <c:v>Awareness of professional ethics and standards</c:v>
                </c:pt>
                <c:pt idx="6">
                  <c:v>Ability to translate materials in one or more highly specialised domains</c:v>
                </c:pt>
                <c:pt idx="7">
                  <c:v>Ability to define and/or apply quality control procedures</c:v>
                </c:pt>
                <c:pt idx="8">
                  <c:v>Ability to identify client requirements</c:v>
                </c:pt>
                <c:pt idx="9">
                  <c:v>Ability to produce 100% quality</c:v>
                </c:pt>
              </c:strCache>
            </c:strRef>
          </c:cat>
          <c:val>
            <c:numRef>
              <c:f>'Essential+Important'!$X$13:$AG$13</c:f>
              <c:numCache>
                <c:formatCode>0%</c:formatCode>
                <c:ptCount val="10"/>
                <c:pt idx="0">
                  <c:v>0.77017114914425433</c:v>
                </c:pt>
                <c:pt idx="1">
                  <c:v>0.78271028037383172</c:v>
                </c:pt>
                <c:pt idx="2">
                  <c:v>0.78802992518703241</c:v>
                </c:pt>
                <c:pt idx="3">
                  <c:v>0.83582089552238836</c:v>
                </c:pt>
                <c:pt idx="4">
                  <c:v>0.85682819383259945</c:v>
                </c:pt>
                <c:pt idx="5">
                  <c:v>0.88344988344988384</c:v>
                </c:pt>
                <c:pt idx="6">
                  <c:v>0.88571428571428557</c:v>
                </c:pt>
                <c:pt idx="7">
                  <c:v>0.89613526570048307</c:v>
                </c:pt>
                <c:pt idx="8">
                  <c:v>0.94656488549618323</c:v>
                </c:pt>
                <c:pt idx="9">
                  <c:v>0.98305084745762716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289280"/>
        <c:axId val="90290816"/>
      </c:barChart>
      <c:catAx>
        <c:axId val="9028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290816"/>
        <c:crosses val="autoZero"/>
        <c:auto val="1"/>
        <c:lblAlgn val="ctr"/>
        <c:lblOffset val="100"/>
        <c:noMultiLvlLbl val="0"/>
      </c:catAx>
      <c:valAx>
        <c:axId val="902908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028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% by employment sector N=1722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Feuil1!$A$47:$A$56</c:f>
              <c:strCache>
                <c:ptCount val="10"/>
                <c:pt idx="0">
                  <c:v>International aid</c:v>
                </c:pt>
                <c:pt idx="1">
                  <c:v>Retail and catering</c:v>
                </c:pt>
                <c:pt idx="2">
                  <c:v>Health and care services</c:v>
                </c:pt>
                <c:pt idx="3">
                  <c:v>Logistics and transport</c:v>
                </c:pt>
                <c:pt idx="4">
                  <c:v>Tourism</c:v>
                </c:pt>
                <c:pt idx="5">
                  <c:v>Media and entertainment</c:v>
                </c:pt>
                <c:pt idx="6">
                  <c:v>Advertising and marketing</c:v>
                </c:pt>
                <c:pt idx="7">
                  <c:v>Education (language teaching in schools/universities)</c:v>
                </c:pt>
                <c:pt idx="8">
                  <c:v>Other</c:v>
                </c:pt>
                <c:pt idx="9">
                  <c:v>Language services (translation, localisation, interpreting, language training, etc.)</c:v>
                </c:pt>
              </c:strCache>
            </c:strRef>
          </c:cat>
          <c:val>
            <c:numRef>
              <c:f>Feuil1!$B$47:$B$56</c:f>
              <c:numCache>
                <c:formatCode>General</c:formatCode>
                <c:ptCount val="10"/>
                <c:pt idx="0">
                  <c:v>0.52</c:v>
                </c:pt>
                <c:pt idx="1">
                  <c:v>1.51</c:v>
                </c:pt>
                <c:pt idx="2">
                  <c:v>1.57</c:v>
                </c:pt>
                <c:pt idx="3">
                  <c:v>2.21</c:v>
                </c:pt>
                <c:pt idx="4">
                  <c:v>2.2599999999999998</c:v>
                </c:pt>
                <c:pt idx="5">
                  <c:v>3.89</c:v>
                </c:pt>
                <c:pt idx="6">
                  <c:v>5.69</c:v>
                </c:pt>
                <c:pt idx="7">
                  <c:v>13.3</c:v>
                </c:pt>
                <c:pt idx="8">
                  <c:v>16.260000000000002</c:v>
                </c:pt>
                <c:pt idx="9">
                  <c:v>52.79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01248"/>
        <c:axId val="91702784"/>
      </c:barChart>
      <c:catAx>
        <c:axId val="917012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1702784"/>
        <c:crosses val="autoZero"/>
        <c:auto val="1"/>
        <c:lblAlgn val="ctr"/>
        <c:lblOffset val="100"/>
        <c:noMultiLvlLbl val="0"/>
      </c:catAx>
      <c:valAx>
        <c:axId val="91702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170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%</a:t>
            </a:r>
            <a:r>
              <a:rPr lang="fr-FR" baseline="0"/>
              <a:t> of respondents by job title N=1062</a:t>
            </a:r>
            <a:endParaRPr lang="fr-FR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Feuil1!$A$29:$A$42</c:f>
              <c:strCache>
                <c:ptCount val="14"/>
                <c:pt idx="0">
                  <c:v>Social media community manager</c:v>
                </c:pt>
                <c:pt idx="1">
                  <c:v>Technical write</c:v>
                </c:pt>
                <c:pt idx="2">
                  <c:v>Web content writer</c:v>
                </c:pt>
                <c:pt idx="3">
                  <c:v>Translation tools manager/expert</c:v>
                </c:pt>
                <c:pt idx="4">
                  <c:v>Copy writer</c:v>
                </c:pt>
                <c:pt idx="5">
                  <c:v>Terminologist</c:v>
                </c:pt>
                <c:pt idx="6">
                  <c:v>Language advisor</c:v>
                </c:pt>
                <c:pt idx="7">
                  <c:v>Language trainer</c:v>
                </c:pt>
                <c:pt idx="8">
                  <c:v>Localiser (video games, web sites, film…)</c:v>
                </c:pt>
                <c:pt idx="9">
                  <c:v>Other</c:v>
                </c:pt>
                <c:pt idx="10">
                  <c:v>Reviser</c:v>
                </c:pt>
                <c:pt idx="11">
                  <c:v>Translation project manager</c:v>
                </c:pt>
                <c:pt idx="12">
                  <c:v>Proofreader</c:v>
                </c:pt>
                <c:pt idx="13">
                  <c:v>Translator </c:v>
                </c:pt>
              </c:strCache>
            </c:strRef>
          </c:cat>
          <c:val>
            <c:numRef>
              <c:f>Feuil1!$B$29:$B$42</c:f>
              <c:numCache>
                <c:formatCode>General</c:formatCode>
                <c:ptCount val="14"/>
                <c:pt idx="0">
                  <c:v>0.93</c:v>
                </c:pt>
                <c:pt idx="1">
                  <c:v>1.31</c:v>
                </c:pt>
                <c:pt idx="2">
                  <c:v>1.56</c:v>
                </c:pt>
                <c:pt idx="3">
                  <c:v>2.19</c:v>
                </c:pt>
                <c:pt idx="4">
                  <c:v>2.2999999999999998</c:v>
                </c:pt>
                <c:pt idx="5">
                  <c:v>2.73</c:v>
                </c:pt>
                <c:pt idx="6">
                  <c:v>3.33</c:v>
                </c:pt>
                <c:pt idx="7">
                  <c:v>4.59</c:v>
                </c:pt>
                <c:pt idx="8">
                  <c:v>4.8099999999999996</c:v>
                </c:pt>
                <c:pt idx="9">
                  <c:v>7.65</c:v>
                </c:pt>
                <c:pt idx="10">
                  <c:v>8.52</c:v>
                </c:pt>
                <c:pt idx="11">
                  <c:v>10.27</c:v>
                </c:pt>
                <c:pt idx="12">
                  <c:v>14.43</c:v>
                </c:pt>
                <c:pt idx="13">
                  <c:v>35.36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24032"/>
        <c:axId val="91738112"/>
      </c:barChart>
      <c:catAx>
        <c:axId val="917240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1738112"/>
        <c:crosses val="autoZero"/>
        <c:auto val="1"/>
        <c:lblAlgn val="ctr"/>
        <c:lblOffset val="100"/>
        <c:noMultiLvlLbl val="0"/>
      </c:catAx>
      <c:valAx>
        <c:axId val="917381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172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% </a:t>
            </a:r>
            <a:r>
              <a:rPr lang="fr-FR" sz="1600" dirty="0" err="1"/>
              <a:t>saying</a:t>
            </a:r>
            <a:r>
              <a:rPr lang="fr-FR" sz="1600" dirty="0"/>
              <a:t> </a:t>
            </a:r>
            <a:r>
              <a:rPr lang="fr-FR" sz="1600" dirty="0" err="1"/>
              <a:t>competence</a:t>
            </a:r>
            <a:r>
              <a:rPr lang="fr-FR" sz="1600" baseline="0" dirty="0"/>
              <a:t> "</a:t>
            </a:r>
            <a:r>
              <a:rPr lang="fr-FR" sz="1600" baseline="0" dirty="0" err="1"/>
              <a:t>useful</a:t>
            </a:r>
            <a:r>
              <a:rPr lang="fr-FR" sz="1600" baseline="0" dirty="0"/>
              <a:t> in </a:t>
            </a:r>
            <a:r>
              <a:rPr lang="fr-FR" sz="1600" baseline="0" dirty="0" err="1"/>
              <a:t>their</a:t>
            </a:r>
            <a:r>
              <a:rPr lang="fr-FR" sz="1600" baseline="0" dirty="0"/>
              <a:t> </a:t>
            </a:r>
            <a:r>
              <a:rPr lang="fr-FR" sz="1600" baseline="0" dirty="0" err="1"/>
              <a:t>current</a:t>
            </a:r>
            <a:r>
              <a:rPr lang="fr-FR" sz="1600" baseline="0" dirty="0"/>
              <a:t> job" N=1677</a:t>
            </a:r>
            <a:endParaRPr lang="fr-FR" sz="1600" dirty="0"/>
          </a:p>
        </c:rich>
      </c:tx>
      <c:layout>
        <c:manualLayout>
          <c:xMode val="edge"/>
          <c:yMode val="edge"/>
          <c:x val="0.20113043161271504"/>
          <c:y val="2.793207287771730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Feuil1!$A$4:$A$21</c:f>
              <c:strCache>
                <c:ptCount val="18"/>
                <c:pt idx="0">
                  <c:v>Desktop publishing</c:v>
                </c:pt>
                <c:pt idx="1">
                  <c:v>Other</c:v>
                </c:pt>
                <c:pt idx="2">
                  <c:v>Post-editing</c:v>
                </c:pt>
                <c:pt idx="3">
                  <c:v>Summarising skills</c:v>
                </c:pt>
                <c:pt idx="4">
                  <c:v>(Technical) writing skills</c:v>
                </c:pt>
                <c:pt idx="5">
                  <c:v>Project management</c:v>
                </c:pt>
                <c:pt idx="6">
                  <c:v>Information mining</c:v>
                </c:pt>
                <c:pt idx="7">
                  <c:v>Personal management skills</c:v>
                </c:pt>
                <c:pt idx="8">
                  <c:v>Revision skills</c:v>
                </c:pt>
                <c:pt idx="9">
                  <c:v>IT skills</c:v>
                </c:pt>
                <c:pt idx="10">
                  <c:v>Terminology</c:v>
                </c:pt>
                <c:pt idx="11">
                  <c:v>CAT tools proficiency</c:v>
                </c:pt>
                <c:pt idx="12">
                  <c:v>Knowledge of foreign cultures</c:v>
                </c:pt>
                <c:pt idx="13">
                  <c:v>General knowledge</c:v>
                </c:pt>
                <c:pt idx="14">
                  <c:v>Specialised translation</c:v>
                </c:pt>
                <c:pt idx="15">
                  <c:v>General translation</c:v>
                </c:pt>
                <c:pt idx="16">
                  <c:v>Target language skills</c:v>
                </c:pt>
                <c:pt idx="17">
                  <c:v>Source language skills</c:v>
                </c:pt>
              </c:strCache>
            </c:strRef>
          </c:cat>
          <c:val>
            <c:numRef>
              <c:f>Feuil1!$B$4:$B$21</c:f>
              <c:numCache>
                <c:formatCode>General</c:formatCode>
                <c:ptCount val="18"/>
                <c:pt idx="0">
                  <c:v>4.53</c:v>
                </c:pt>
                <c:pt idx="1">
                  <c:v>5.43</c:v>
                </c:pt>
                <c:pt idx="2">
                  <c:v>12.76</c:v>
                </c:pt>
                <c:pt idx="3">
                  <c:v>12.82</c:v>
                </c:pt>
                <c:pt idx="4">
                  <c:v>17.170000000000002</c:v>
                </c:pt>
                <c:pt idx="5">
                  <c:v>21.17</c:v>
                </c:pt>
                <c:pt idx="6">
                  <c:v>24.27</c:v>
                </c:pt>
                <c:pt idx="7">
                  <c:v>25.28</c:v>
                </c:pt>
                <c:pt idx="8">
                  <c:v>28.8</c:v>
                </c:pt>
                <c:pt idx="9">
                  <c:v>31.37</c:v>
                </c:pt>
                <c:pt idx="10">
                  <c:v>34.82</c:v>
                </c:pt>
                <c:pt idx="11">
                  <c:v>38.1</c:v>
                </c:pt>
                <c:pt idx="12">
                  <c:v>39</c:v>
                </c:pt>
                <c:pt idx="13">
                  <c:v>42.46</c:v>
                </c:pt>
                <c:pt idx="14">
                  <c:v>42.7</c:v>
                </c:pt>
                <c:pt idx="15">
                  <c:v>53.85</c:v>
                </c:pt>
                <c:pt idx="16">
                  <c:v>67.5</c:v>
                </c:pt>
                <c:pt idx="17">
                  <c:v>68.16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71648"/>
        <c:axId val="91773184"/>
      </c:barChart>
      <c:catAx>
        <c:axId val="917716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1773184"/>
        <c:crosses val="autoZero"/>
        <c:auto val="1"/>
        <c:lblAlgn val="ctr"/>
        <c:lblOffset val="100"/>
        <c:noMultiLvlLbl val="0"/>
      </c:catAx>
      <c:valAx>
        <c:axId val="91773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177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6799358413531"/>
          <c:y val="6.2096582382865126E-2"/>
          <c:w val="0.71215648391173325"/>
          <c:h val="0.6042030150014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cat>
            <c:strRef>
              <c:f>Feuil1!$A$4:$A$21</c:f>
              <c:strCache>
                <c:ptCount val="18"/>
                <c:pt idx="0">
                  <c:v>Desktop publishing</c:v>
                </c:pt>
                <c:pt idx="1">
                  <c:v>Other</c:v>
                </c:pt>
                <c:pt idx="2">
                  <c:v>Post-editing</c:v>
                </c:pt>
                <c:pt idx="3">
                  <c:v>Summarising skills</c:v>
                </c:pt>
                <c:pt idx="4">
                  <c:v>(Technical) writing skills</c:v>
                </c:pt>
                <c:pt idx="5">
                  <c:v>Project management</c:v>
                </c:pt>
                <c:pt idx="6">
                  <c:v>Information mining</c:v>
                </c:pt>
                <c:pt idx="7">
                  <c:v>Personal management skills</c:v>
                </c:pt>
                <c:pt idx="8">
                  <c:v>Revision skills</c:v>
                </c:pt>
                <c:pt idx="9">
                  <c:v>IT skills</c:v>
                </c:pt>
                <c:pt idx="10">
                  <c:v>Terminology</c:v>
                </c:pt>
                <c:pt idx="11">
                  <c:v>CAT tools proficiency</c:v>
                </c:pt>
                <c:pt idx="12">
                  <c:v>Knowledge of foreign cultures</c:v>
                </c:pt>
                <c:pt idx="13">
                  <c:v>General knowledge</c:v>
                </c:pt>
                <c:pt idx="14">
                  <c:v>Specialised translation</c:v>
                </c:pt>
                <c:pt idx="15">
                  <c:v>General translation</c:v>
                </c:pt>
                <c:pt idx="16">
                  <c:v>Target language skills</c:v>
                </c:pt>
                <c:pt idx="17">
                  <c:v>Source language skills</c:v>
                </c:pt>
              </c:strCache>
            </c:strRef>
          </c:cat>
          <c:val>
            <c:numRef>
              <c:f>Feuil1!$B$4:$B$21</c:f>
              <c:numCache>
                <c:formatCode>General</c:formatCode>
                <c:ptCount val="18"/>
                <c:pt idx="0">
                  <c:v>4.53</c:v>
                </c:pt>
                <c:pt idx="1">
                  <c:v>5.43</c:v>
                </c:pt>
                <c:pt idx="2">
                  <c:v>12.76</c:v>
                </c:pt>
                <c:pt idx="3">
                  <c:v>12.82</c:v>
                </c:pt>
                <c:pt idx="4">
                  <c:v>17.170000000000002</c:v>
                </c:pt>
                <c:pt idx="5">
                  <c:v>21.17</c:v>
                </c:pt>
                <c:pt idx="6">
                  <c:v>24.27</c:v>
                </c:pt>
                <c:pt idx="7">
                  <c:v>25.28</c:v>
                </c:pt>
                <c:pt idx="8">
                  <c:v>28.8</c:v>
                </c:pt>
                <c:pt idx="9">
                  <c:v>31.37</c:v>
                </c:pt>
                <c:pt idx="10">
                  <c:v>34.82</c:v>
                </c:pt>
                <c:pt idx="11">
                  <c:v>38.1</c:v>
                </c:pt>
                <c:pt idx="12">
                  <c:v>39</c:v>
                </c:pt>
                <c:pt idx="13">
                  <c:v>42.46</c:v>
                </c:pt>
                <c:pt idx="14">
                  <c:v>42.7</c:v>
                </c:pt>
                <c:pt idx="15">
                  <c:v>53.85</c:v>
                </c:pt>
                <c:pt idx="16">
                  <c:v>67.5</c:v>
                </c:pt>
                <c:pt idx="17">
                  <c:v>68.16</c:v>
                </c:pt>
              </c:numCache>
            </c:numRef>
          </c:val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Lang.services</c:v>
                </c:pt>
              </c:strCache>
            </c:strRef>
          </c:tx>
          <c:invertIfNegative val="0"/>
          <c:cat>
            <c:strRef>
              <c:f>Feuil1!$A$4:$A$21</c:f>
              <c:strCache>
                <c:ptCount val="18"/>
                <c:pt idx="0">
                  <c:v>Desktop publishing</c:v>
                </c:pt>
                <c:pt idx="1">
                  <c:v>Other</c:v>
                </c:pt>
                <c:pt idx="2">
                  <c:v>Post-editing</c:v>
                </c:pt>
                <c:pt idx="3">
                  <c:v>Summarising skills</c:v>
                </c:pt>
                <c:pt idx="4">
                  <c:v>(Technical) writing skills</c:v>
                </c:pt>
                <c:pt idx="5">
                  <c:v>Project management</c:v>
                </c:pt>
                <c:pt idx="6">
                  <c:v>Information mining</c:v>
                </c:pt>
                <c:pt idx="7">
                  <c:v>Personal management skills</c:v>
                </c:pt>
                <c:pt idx="8">
                  <c:v>Revision skills</c:v>
                </c:pt>
                <c:pt idx="9">
                  <c:v>IT skills</c:v>
                </c:pt>
                <c:pt idx="10">
                  <c:v>Terminology</c:v>
                </c:pt>
                <c:pt idx="11">
                  <c:v>CAT tools proficiency</c:v>
                </c:pt>
                <c:pt idx="12">
                  <c:v>Knowledge of foreign cultures</c:v>
                </c:pt>
                <c:pt idx="13">
                  <c:v>General knowledge</c:v>
                </c:pt>
                <c:pt idx="14">
                  <c:v>Specialised translation</c:v>
                </c:pt>
                <c:pt idx="15">
                  <c:v>General translation</c:v>
                </c:pt>
                <c:pt idx="16">
                  <c:v>Target language skills</c:v>
                </c:pt>
                <c:pt idx="17">
                  <c:v>Source language skills</c:v>
                </c:pt>
              </c:strCache>
            </c:strRef>
          </c:cat>
          <c:val>
            <c:numRef>
              <c:f>Feuil1!$C$4:$C$21</c:f>
              <c:numCache>
                <c:formatCode>0.00</c:formatCode>
                <c:ptCount val="18"/>
                <c:pt idx="0">
                  <c:v>4.3373493975903612</c:v>
                </c:pt>
                <c:pt idx="1">
                  <c:v>2.8915662650602409</c:v>
                </c:pt>
                <c:pt idx="2">
                  <c:v>14.457831325301203</c:v>
                </c:pt>
                <c:pt idx="3">
                  <c:v>10.361445783132531</c:v>
                </c:pt>
                <c:pt idx="4">
                  <c:v>17.2289156626506</c:v>
                </c:pt>
                <c:pt idx="5">
                  <c:v>20.963855421686748</c:v>
                </c:pt>
                <c:pt idx="6">
                  <c:v>26.144578313253014</c:v>
                </c:pt>
                <c:pt idx="7">
                  <c:v>24.216867469879517</c:v>
                </c:pt>
                <c:pt idx="8">
                  <c:v>33.373493975903614</c:v>
                </c:pt>
                <c:pt idx="9">
                  <c:v>32.53012048192771</c:v>
                </c:pt>
                <c:pt idx="10">
                  <c:v>43.855421686746986</c:v>
                </c:pt>
                <c:pt idx="11">
                  <c:v>54.096385542168676</c:v>
                </c:pt>
                <c:pt idx="12">
                  <c:v>35.421686746987952</c:v>
                </c:pt>
                <c:pt idx="13">
                  <c:v>42.289156626506028</c:v>
                </c:pt>
                <c:pt idx="14">
                  <c:v>57.349397590361448</c:v>
                </c:pt>
                <c:pt idx="15">
                  <c:v>64.216867469879517</c:v>
                </c:pt>
                <c:pt idx="16">
                  <c:v>73.373493975903614</c:v>
                </c:pt>
                <c:pt idx="17">
                  <c:v>74.939759036144579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29632"/>
        <c:axId val="92231168"/>
      </c:barChart>
      <c:catAx>
        <c:axId val="9222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2231168"/>
        <c:crosses val="autoZero"/>
        <c:auto val="1"/>
        <c:lblAlgn val="ctr"/>
        <c:lblOffset val="100"/>
        <c:noMultiLvlLbl val="0"/>
      </c:catAx>
      <c:valAx>
        <c:axId val="922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296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Competence areas</a:t>
            </a:r>
            <a:endParaRPr lang="en-US" dirty="0"/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Feuil1!$A$2:$A$6</c:f>
              <c:strCache>
                <c:ptCount val="5"/>
                <c:pt idx="0">
                  <c:v>Language and culture</c:v>
                </c:pt>
                <c:pt idx="1">
                  <c:v>Translation</c:v>
                </c:pt>
                <c:pt idx="2">
                  <c:v>Technology</c:v>
                </c:pt>
                <c:pt idx="3">
                  <c:v>Personal and interpersonal</c:v>
                </c:pt>
                <c:pt idx="4">
                  <c:v>Service provision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39467808079371E-2"/>
          <c:y val="8.2467539698447681E-2"/>
          <c:w val="0.65547092552158392"/>
          <c:h val="0.6704816252320762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Feuil1!$A$2:$A$6</c:f>
              <c:strCache>
                <c:ptCount val="5"/>
                <c:pt idx="0">
                  <c:v>Language and culture</c:v>
                </c:pt>
                <c:pt idx="1">
                  <c:v>Translation</c:v>
                </c:pt>
                <c:pt idx="2">
                  <c:v>Technology</c:v>
                </c:pt>
                <c:pt idx="3">
                  <c:v>Personal and interpersonal</c:v>
                </c:pt>
                <c:pt idx="4">
                  <c:v>Service provision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531406374674495"/>
          <c:y val="0.13773129166995671"/>
          <c:w val="0.34215179794837608"/>
          <c:h val="0.55893298288121229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0.78935</cdr:x>
      <cdr:y>0.57908</cdr:y>
    </cdr:from>
    <cdr:to>
      <cdr:x>1</cdr:x>
      <cdr:y>0.78591</cdr:y>
    </cdr:to>
    <cdr:pic>
      <cdr:nvPicPr>
        <cdr:cNvPr id="2" name="Imag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96074" y="2620888"/>
          <a:ext cx="1733526" cy="93610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</cdr:x>
      <cdr:y>0.01408</cdr:y>
    </cdr:from>
    <cdr:to>
      <cdr:x>0.80625</cdr:x>
      <cdr:y>0.07042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522512" y="72008"/>
          <a:ext cx="511256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fr-FR" sz="1600" dirty="0" smtClean="0"/>
            <a:t>% </a:t>
          </a:r>
          <a:r>
            <a:rPr lang="fr-FR" sz="1600" dirty="0" err="1" smtClean="0"/>
            <a:t>saying</a:t>
          </a:r>
          <a:r>
            <a:rPr lang="fr-FR" sz="1600" dirty="0" smtClean="0"/>
            <a:t> </a:t>
          </a:r>
          <a:r>
            <a:rPr lang="fr-FR" sz="1600" dirty="0" err="1" smtClean="0"/>
            <a:t>competence</a:t>
          </a:r>
          <a:r>
            <a:rPr lang="fr-FR" sz="1600" baseline="0" dirty="0" smtClean="0"/>
            <a:t> "</a:t>
          </a:r>
          <a:r>
            <a:rPr lang="fr-FR" sz="1600" baseline="0" dirty="0" err="1" smtClean="0"/>
            <a:t>useful</a:t>
          </a:r>
          <a:r>
            <a:rPr lang="fr-FR" sz="1600" baseline="0" dirty="0" smtClean="0"/>
            <a:t> in </a:t>
          </a:r>
          <a:r>
            <a:rPr lang="fr-FR" sz="1600" baseline="0" dirty="0" err="1" smtClean="0"/>
            <a:t>their</a:t>
          </a:r>
          <a:r>
            <a:rPr lang="fr-FR" sz="1600" baseline="0" dirty="0" smtClean="0"/>
            <a:t> </a:t>
          </a:r>
          <a:r>
            <a:rPr lang="fr-FR" sz="1600" baseline="0" dirty="0" err="1" smtClean="0"/>
            <a:t>current</a:t>
          </a:r>
          <a:r>
            <a:rPr lang="fr-FR" sz="1600" baseline="0" dirty="0" smtClean="0"/>
            <a:t> job" 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0.78935</cdr:x>
      <cdr:y>0.8169</cdr:y>
    </cdr:from>
    <cdr:to>
      <cdr:x>1</cdr:x>
      <cdr:y>1</cdr:y>
    </cdr:to>
    <cdr:pic>
      <cdr:nvPicPr>
        <cdr:cNvPr id="3" name="Imag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11032" y="5640040"/>
          <a:ext cx="1733526" cy="93610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DAAB-ED3F-4EFC-8C42-577305633A85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B3FA-06CE-431B-BB7F-E5EA7CED27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3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8276-4733-482B-B562-3E569C44E8CB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9EE2-5A72-4636-A580-59CBB13D9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4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FontTx/>
              <a:buChar char="-"/>
            </a:pPr>
            <a:endParaRPr lang="de-AT" sz="2600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8B162-3BAE-4DE2-B4C2-00E7F564B23B}" type="slidenum">
              <a:rPr lang="de-AT" smtClean="0"/>
              <a:pPr/>
              <a:t>38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70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9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58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6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8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59ED-83C6-4279-B87C-5BC8A2A84121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B394-1853-4692-BBCE-C57ABDBDD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123rf.com/photo_17972029_orange-cartoon-characters-during-discussion-white-background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nfosecskills.com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wpoven.com/blog/top-project-management-plugins-for-wordpress-2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sources.univ-rennes2.fr/service-relations-internationales/optimale/" TargetMode="External"/><Relationship Id="rId2" Type="http://schemas.openxmlformats.org/officeDocument/2006/relationships/hyperlink" Target="https://ec.europa.eu/info/resources-partners/european-masters-translation-emt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atc.org/eu-projects/item/189-lind-web-platform" TargetMode="External"/><Relationship Id="rId4" Type="http://schemas.openxmlformats.org/officeDocument/2006/relationships/hyperlink" Target="http://www.otct-project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translation/programmes/emt/key_documents/emt_competences_translators_e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standards in a changing market: the new </a:t>
            </a:r>
            <a:r>
              <a:rPr lang="en-US" dirty="0" err="1" smtClean="0"/>
              <a:t>EMT</a:t>
            </a:r>
            <a:r>
              <a:rPr lang="en-US" dirty="0" smtClean="0"/>
              <a:t> competence framework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Prague – </a:t>
            </a:r>
            <a:r>
              <a:rPr lang="fr-FR" dirty="0" err="1" smtClean="0"/>
              <a:t>November</a:t>
            </a:r>
            <a:r>
              <a:rPr lang="fr-FR" dirty="0" smtClean="0"/>
              <a:t> 3, 2017</a:t>
            </a:r>
          </a:p>
          <a:p>
            <a:r>
              <a:rPr lang="fr-FR" dirty="0" smtClean="0"/>
              <a:t>Daniel </a:t>
            </a:r>
            <a:r>
              <a:rPr lang="fr-FR" dirty="0" err="1" smtClean="0"/>
              <a:t>TOUDIC</a:t>
            </a:r>
            <a:endParaRPr lang="fr-FR" dirty="0" smtClean="0"/>
          </a:p>
          <a:p>
            <a:r>
              <a:rPr lang="fr-FR" dirty="0" err="1" smtClean="0"/>
              <a:t>EMT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07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FR" dirty="0" smtClean="0"/>
              <a:t> new </a:t>
            </a:r>
            <a:r>
              <a:rPr lang="fr-FR" dirty="0" err="1" smtClean="0"/>
              <a:t>EMT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2007-2009</a:t>
            </a:r>
          </a:p>
          <a:p>
            <a:pPr lvl="1"/>
            <a:r>
              <a:rPr lang="fr-FR" dirty="0" err="1"/>
              <a:t>T</a:t>
            </a:r>
            <a:r>
              <a:rPr lang="fr-FR" dirty="0" err="1" smtClean="0"/>
              <a:t>echnological</a:t>
            </a:r>
            <a:r>
              <a:rPr lang="fr-FR" dirty="0" smtClean="0"/>
              <a:t> </a:t>
            </a:r>
            <a:r>
              <a:rPr lang="fr-FR" dirty="0" err="1" smtClean="0"/>
              <a:t>advances</a:t>
            </a:r>
            <a:r>
              <a:rPr lang="fr-FR" dirty="0" smtClean="0"/>
              <a:t> (MT)</a:t>
            </a:r>
          </a:p>
          <a:p>
            <a:pPr lvl="1"/>
            <a:r>
              <a:rPr lang="fr-FR" dirty="0" smtClean="0"/>
              <a:t>Social media</a:t>
            </a:r>
            <a:endParaRPr lang="fr-FR" dirty="0"/>
          </a:p>
          <a:p>
            <a:pPr lvl="1"/>
            <a:r>
              <a:rPr lang="fr-FR" dirty="0" err="1" smtClean="0"/>
              <a:t>Diversfication</a:t>
            </a:r>
            <a:r>
              <a:rPr lang="fr-FR" dirty="0" smtClean="0"/>
              <a:t> of jobs and profiles (</a:t>
            </a:r>
            <a:r>
              <a:rPr lang="fr-FR" dirty="0" err="1" smtClean="0"/>
              <a:t>transcreation</a:t>
            </a:r>
            <a:r>
              <a:rPr lang="fr-FR" dirty="0" smtClean="0"/>
              <a:t>, </a:t>
            </a:r>
            <a:r>
              <a:rPr lang="fr-FR" dirty="0" err="1" smtClean="0"/>
              <a:t>tech</a:t>
            </a:r>
            <a:r>
              <a:rPr lang="fr-FR" dirty="0" smtClean="0"/>
              <a:t>. </a:t>
            </a:r>
            <a:r>
              <a:rPr lang="fr-FR" dirty="0" err="1" smtClean="0"/>
              <a:t>writing</a:t>
            </a:r>
            <a:r>
              <a:rPr lang="fr-FR" dirty="0" smtClean="0"/>
              <a:t>…)</a:t>
            </a:r>
          </a:p>
          <a:p>
            <a:pPr lvl="1"/>
            <a:r>
              <a:rPr lang="fr-FR" dirty="0" smtClean="0"/>
              <a:t>Organisation changes (</a:t>
            </a:r>
            <a:r>
              <a:rPr lang="fr-FR" dirty="0" err="1" smtClean="0"/>
              <a:t>fewer</a:t>
            </a:r>
            <a:r>
              <a:rPr lang="fr-FR" dirty="0" smtClean="0"/>
              <a:t> in-house translators)</a:t>
            </a:r>
          </a:p>
          <a:p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and culture </a:t>
            </a:r>
            <a:r>
              <a:rPr lang="fr-FR" dirty="0" err="1" smtClean="0"/>
              <a:t>competences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part of the </a:t>
            </a:r>
            <a:r>
              <a:rPr lang="fr-FR" dirty="0" err="1" smtClean="0"/>
              <a:t>framework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« translation  </a:t>
            </a:r>
            <a:r>
              <a:rPr lang="fr-FR" dirty="0" err="1" smtClean="0"/>
              <a:t>competence</a:t>
            </a:r>
            <a:r>
              <a:rPr lang="fr-FR" dirty="0" smtClean="0"/>
              <a:t> » not </a:t>
            </a:r>
            <a:r>
              <a:rPr lang="fr-FR" dirty="0" err="1" smtClean="0"/>
              <a:t>appear</a:t>
            </a:r>
            <a:r>
              <a:rPr lang="fr-FR" dirty="0" smtClean="0"/>
              <a:t> as </a:t>
            </a:r>
            <a:r>
              <a:rPr lang="fr-FR" dirty="0" err="1" smtClean="0"/>
              <a:t>such</a:t>
            </a:r>
            <a:r>
              <a:rPr lang="fr-FR" dirty="0" smtClean="0"/>
              <a:t>? </a:t>
            </a:r>
            <a:r>
              <a:rPr lang="fr-FR" dirty="0"/>
              <a:t>(cf. Pym, 2017)</a:t>
            </a:r>
          </a:p>
          <a:p>
            <a:r>
              <a:rPr lang="fr-FR" dirty="0" err="1" smtClean="0"/>
              <a:t>Redundancies</a:t>
            </a:r>
            <a:r>
              <a:rPr lang="fr-FR" dirty="0" smtClean="0"/>
              <a:t> (</a:t>
            </a:r>
            <a:r>
              <a:rPr lang="fr-FR" dirty="0" err="1" smtClean="0"/>
              <a:t>between</a:t>
            </a:r>
            <a:r>
              <a:rPr lang="fr-FR" dirty="0" smtClean="0"/>
              <a:t> and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Ambiguous</a:t>
            </a:r>
            <a:r>
              <a:rPr lang="fr-FR" dirty="0" smtClean="0"/>
              <a:t> </a:t>
            </a:r>
            <a:r>
              <a:rPr lang="fr-FR" dirty="0" err="1" smtClean="0"/>
              <a:t>titles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 smtClean="0"/>
              <a:t>e.g</a:t>
            </a:r>
            <a:r>
              <a:rPr lang="fr-FR" dirty="0" smtClean="0"/>
              <a:t>.: </a:t>
            </a:r>
            <a:r>
              <a:rPr lang="fr-FR" dirty="0" err="1" smtClean="0"/>
              <a:t>interpersonal</a:t>
            </a:r>
            <a:r>
              <a:rPr lang="fr-FR" dirty="0" smtClean="0"/>
              <a:t> dimension)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67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EMPLOYER AND EMPLOYEE PERSPECTIVES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COMPETENCE </a:t>
            </a:r>
            <a:r>
              <a:rPr lang="fr-FR" sz="4000" b="1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</a:t>
            </a:r>
            <a:r>
              <a:rPr lang="fr-FR" sz="40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100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Employer PERSPECTIVE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6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51495" cy="582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2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OPTIMALE: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Map</a:t>
            </a:r>
            <a:r>
              <a:rPr lang="fr-FR" dirty="0" smtClean="0"/>
              <a:t> of EU translator training programmes</a:t>
            </a:r>
          </a:p>
          <a:p>
            <a:r>
              <a:rPr lang="fr-FR" dirty="0" smtClean="0"/>
              <a:t>Translation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+ report</a:t>
            </a:r>
          </a:p>
          <a:p>
            <a:r>
              <a:rPr lang="fr-FR" dirty="0" smtClean="0"/>
              <a:t>Identification of « good practice » in </a:t>
            </a:r>
            <a:r>
              <a:rPr lang="fr-FR" dirty="0" err="1" smtClean="0"/>
              <a:t>professionally-oriented</a:t>
            </a:r>
            <a:r>
              <a:rPr lang="fr-FR" dirty="0" smtClean="0"/>
              <a:t> training</a:t>
            </a:r>
          </a:p>
          <a:p>
            <a:r>
              <a:rPr lang="fr-FR" dirty="0"/>
              <a:t>C</a:t>
            </a:r>
            <a:r>
              <a:rPr lang="fr-FR" dirty="0" smtClean="0"/>
              <a:t>ase </a:t>
            </a:r>
            <a:r>
              <a:rPr lang="fr-FR" dirty="0" err="1" smtClean="0"/>
              <a:t>studies</a:t>
            </a:r>
            <a:endParaRPr lang="fr-FR" dirty="0" smtClean="0"/>
          </a:p>
          <a:p>
            <a:r>
              <a:rPr lang="fr-FR" dirty="0" err="1" smtClean="0"/>
              <a:t>Conferences</a:t>
            </a:r>
            <a:r>
              <a:rPr lang="fr-FR" dirty="0" smtClean="0"/>
              <a:t> + workshops</a:t>
            </a:r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plenary</a:t>
            </a:r>
            <a:r>
              <a:rPr lang="fr-FR" dirty="0" smtClean="0"/>
              <a:t> network </a:t>
            </a:r>
            <a:r>
              <a:rPr lang="fr-FR" dirty="0" err="1" smtClean="0"/>
              <a:t>conferences</a:t>
            </a:r>
            <a:endParaRPr lang="fr-FR" dirty="0" smtClean="0"/>
          </a:p>
          <a:p>
            <a:pPr lvl="1"/>
            <a:r>
              <a:rPr lang="fr-FR" dirty="0" smtClean="0"/>
              <a:t>8 employer consultation workshops</a:t>
            </a:r>
          </a:p>
          <a:p>
            <a:pPr lvl="1"/>
            <a:r>
              <a:rPr lang="fr-FR" dirty="0" smtClean="0"/>
              <a:t>4 good practice workshops</a:t>
            </a:r>
          </a:p>
          <a:p>
            <a:pPr lvl="1"/>
            <a:r>
              <a:rPr lang="fr-FR" dirty="0" smtClean="0"/>
              <a:t>4 training of trainer workshops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9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OPTIMALE Employer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588 </a:t>
            </a:r>
            <a:r>
              <a:rPr lang="fr-FR" dirty="0" err="1" smtClean="0"/>
              <a:t>respondents</a:t>
            </a:r>
            <a:r>
              <a:rPr lang="fr-FR" dirty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Europe</a:t>
            </a:r>
          </a:p>
          <a:p>
            <a:r>
              <a:rPr lang="fr-FR" dirty="0" smtClean="0"/>
              <a:t>% rating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competences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4609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03" y="5553235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OPTIMALE Employer </a:t>
            </a:r>
            <a:r>
              <a:rPr lang="fr-FR" dirty="0" err="1"/>
              <a:t>competence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survey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09813"/>
            <a:ext cx="7950200" cy="42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792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Optimale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of employer </a:t>
            </a:r>
            <a:r>
              <a:rPr lang="fr-FR" dirty="0" err="1" smtClean="0"/>
              <a:t>requirements</a:t>
            </a:r>
            <a:r>
              <a:rPr lang="fr-FR" dirty="0" smtClean="0"/>
              <a:t> (2011)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% of </a:t>
            </a:r>
            <a:r>
              <a:rPr lang="fr-FR" sz="2400" dirty="0" err="1" smtClean="0"/>
              <a:t>employers</a:t>
            </a:r>
            <a:r>
              <a:rPr lang="fr-FR" sz="2400" dirty="0" smtClean="0"/>
              <a:t> </a:t>
            </a:r>
            <a:r>
              <a:rPr lang="fr-FR" sz="2400" dirty="0" err="1" smtClean="0"/>
              <a:t>stating</a:t>
            </a:r>
            <a:r>
              <a:rPr lang="fr-FR" sz="2400" dirty="0" smtClean="0"/>
              <a:t> </a:t>
            </a:r>
            <a:r>
              <a:rPr lang="fr-FR" sz="2400" dirty="0" err="1" smtClean="0"/>
              <a:t>competence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important or essential</a:t>
            </a:r>
          </a:p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053813"/>
              </p:ext>
            </p:extLst>
          </p:nvPr>
        </p:nvGraphicFramePr>
        <p:xfrm>
          <a:off x="539552" y="1916832"/>
          <a:ext cx="7692008" cy="46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97151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EUATC</a:t>
            </a:r>
            <a:r>
              <a:rPr lang="fr-FR" dirty="0" smtClean="0"/>
              <a:t> 2017 Survey</a:t>
            </a:r>
            <a:br>
              <a:rPr lang="fr-FR" dirty="0" smtClean="0"/>
            </a:br>
            <a:r>
              <a:rPr lang="fr-FR" dirty="0" err="1" smtClean="0"/>
              <a:t>Language-related</a:t>
            </a:r>
            <a:r>
              <a:rPr lang="fr-FR" dirty="0" smtClean="0"/>
              <a:t> positions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964"/>
            <a:ext cx="8352928" cy="48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28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EUATC</a:t>
            </a:r>
            <a:r>
              <a:rPr lang="fr-FR" dirty="0" smtClean="0"/>
              <a:t> 2017 Survey</a:t>
            </a:r>
            <a:br>
              <a:rPr lang="fr-FR" dirty="0" smtClean="0"/>
            </a:br>
            <a:r>
              <a:rPr lang="fr-FR" dirty="0" err="1" smtClean="0"/>
              <a:t>Other</a:t>
            </a:r>
            <a:r>
              <a:rPr lang="fr-FR" dirty="0" smtClean="0"/>
              <a:t> translation-</a:t>
            </a:r>
            <a:r>
              <a:rPr lang="fr-FR" dirty="0" err="1" smtClean="0"/>
              <a:t>related</a:t>
            </a:r>
            <a:r>
              <a:rPr lang="fr-FR" dirty="0" smtClean="0"/>
              <a:t> positions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2957"/>
            <a:ext cx="7848872" cy="54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EUROPEAN</a:t>
            </a:r>
            <a:r>
              <a:rPr lang="fr-FR" dirty="0" smtClean="0"/>
              <a:t> MASTERS IN TRANSLATION NETWORK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0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 smtClean="0"/>
              <a:t>GRADUATE</a:t>
            </a:r>
            <a:r>
              <a:rPr lang="fr-FR" dirty="0" smtClean="0"/>
              <a:t> PERSPECTIVE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0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EMT</a:t>
            </a:r>
            <a:r>
              <a:rPr lang="fr-FR" dirty="0" smtClean="0"/>
              <a:t>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employment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Graduates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Masters in Translation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EMT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 2010-2015</a:t>
            </a:r>
          </a:p>
          <a:p>
            <a:r>
              <a:rPr lang="fr-FR" dirty="0" smtClean="0"/>
              <a:t>29 questions (</a:t>
            </a:r>
            <a:r>
              <a:rPr lang="fr-FR" dirty="0" err="1" smtClean="0"/>
              <a:t>including</a:t>
            </a:r>
            <a:r>
              <a:rPr lang="fr-FR" dirty="0" smtClean="0"/>
              <a:t> 3 open questions)</a:t>
            </a:r>
          </a:p>
          <a:p>
            <a:r>
              <a:rPr lang="fr-FR" dirty="0" smtClean="0"/>
              <a:t>Over 1700 </a:t>
            </a:r>
            <a:r>
              <a:rPr lang="fr-FR" dirty="0" err="1" smtClean="0"/>
              <a:t>responses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22 countries</a:t>
            </a:r>
          </a:p>
          <a:p>
            <a:pPr lvl="1"/>
            <a:r>
              <a:rPr lang="fr-FR" dirty="0" smtClean="0"/>
              <a:t>80% in </a:t>
            </a:r>
            <a:r>
              <a:rPr lang="fr-FR" dirty="0" err="1" smtClean="0"/>
              <a:t>employment</a:t>
            </a:r>
            <a:r>
              <a:rPr lang="fr-FR" dirty="0" smtClean="0"/>
              <a:t>, 8.5% </a:t>
            </a:r>
            <a:r>
              <a:rPr lang="fr-FR" dirty="0" err="1" smtClean="0"/>
              <a:t>seeking</a:t>
            </a:r>
            <a:r>
              <a:rPr lang="fr-FR" dirty="0" smtClean="0"/>
              <a:t> </a:t>
            </a:r>
            <a:r>
              <a:rPr lang="fr-FR" dirty="0" err="1" smtClean="0"/>
              <a:t>employment</a:t>
            </a:r>
            <a:endParaRPr lang="fr-FR" dirty="0" smtClean="0"/>
          </a:p>
          <a:p>
            <a:pPr lvl="1"/>
            <a:r>
              <a:rPr lang="fr-FR" dirty="0" smtClean="0"/>
              <a:t>56% </a:t>
            </a:r>
            <a:r>
              <a:rPr lang="fr-FR" dirty="0" err="1" smtClean="0"/>
              <a:t>employed</a:t>
            </a:r>
            <a:r>
              <a:rPr lang="fr-FR" dirty="0" smtClean="0"/>
              <a:t> in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endParaRPr lang="fr-FR" dirty="0" smtClean="0"/>
          </a:p>
          <a:p>
            <a:pPr lvl="1"/>
            <a:r>
              <a:rPr lang="fr-FR" dirty="0" smtClean="0"/>
              <a:t>15% </a:t>
            </a:r>
            <a:r>
              <a:rPr lang="fr-FR" dirty="0" err="1" smtClean="0"/>
              <a:t>employed</a:t>
            </a:r>
            <a:r>
              <a:rPr lang="fr-FR" dirty="0" smtClean="0"/>
              <a:t> in the public </a:t>
            </a:r>
            <a:r>
              <a:rPr lang="fr-FR" dirty="0" err="1" smtClean="0"/>
              <a:t>sector</a:t>
            </a:r>
            <a:endParaRPr lang="fr-FR" dirty="0" smtClean="0"/>
          </a:p>
          <a:p>
            <a:pPr lvl="1"/>
            <a:r>
              <a:rPr lang="fr-FR" dirty="0" smtClean="0"/>
              <a:t>25% self-</a:t>
            </a:r>
            <a:r>
              <a:rPr lang="fr-FR" dirty="0" err="1" smtClean="0"/>
              <a:t>employed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57192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EMT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– job </a:t>
            </a:r>
            <a:r>
              <a:rPr lang="fr-FR" dirty="0" err="1" smtClean="0"/>
              <a:t>sector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43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65104"/>
            <a:ext cx="173356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EMT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: by job </a:t>
            </a:r>
            <a:r>
              <a:rPr lang="fr-FR" dirty="0" err="1" smtClean="0"/>
              <a:t>title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91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2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600" dirty="0" smtClean="0"/>
              <a:t>EMT </a:t>
            </a:r>
            <a:r>
              <a:rPr lang="fr-FR" sz="3600" dirty="0" err="1" smtClean="0"/>
              <a:t>graduate</a:t>
            </a:r>
            <a:r>
              <a:rPr lang="fr-FR" sz="3600" dirty="0" smtClean="0"/>
              <a:t> </a:t>
            </a:r>
            <a:r>
              <a:rPr lang="fr-FR" sz="3600" dirty="0" err="1" smtClean="0"/>
              <a:t>survey</a:t>
            </a:r>
            <a:r>
              <a:rPr lang="fr-FR" sz="3600" dirty="0"/>
              <a:t> </a:t>
            </a:r>
            <a:r>
              <a:rPr lang="fr-FR" sz="3600" dirty="0" smtClean="0"/>
              <a:t>– </a:t>
            </a:r>
            <a:r>
              <a:rPr lang="fr-FR" sz="3600" dirty="0" err="1" smtClean="0"/>
              <a:t>competences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47275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54" y="4723064"/>
            <a:ext cx="173352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- </a:t>
            </a:r>
            <a:r>
              <a:rPr lang="fr-FR" dirty="0" err="1" smtClean="0"/>
              <a:t>competences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34302"/>
              </p:ext>
            </p:extLst>
          </p:nvPr>
        </p:nvGraphicFramePr>
        <p:xfrm>
          <a:off x="457200" y="1340768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05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a new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7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Predicated</a:t>
            </a:r>
            <a:r>
              <a:rPr lang="fr-FR" dirty="0" smtClean="0"/>
              <a:t> on</a:t>
            </a:r>
          </a:p>
          <a:p>
            <a:pPr lvl="1"/>
            <a:r>
              <a:rPr lang="fr-FR" dirty="0" smtClean="0"/>
              <a:t>Translation as a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 smtClean="0"/>
          </a:p>
          <a:p>
            <a:pPr lvl="1"/>
            <a:r>
              <a:rPr lang="fr-FR" dirty="0" smtClean="0"/>
              <a:t>Translation as a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err="1" smtClean="0"/>
              <a:t>Aim</a:t>
            </a:r>
            <a:r>
              <a:rPr lang="fr-FR" dirty="0" smtClean="0"/>
              <a:t>: to </a:t>
            </a:r>
            <a:r>
              <a:rPr lang="fr-FR" dirty="0" err="1" smtClean="0"/>
              <a:t>enhance</a:t>
            </a:r>
            <a:r>
              <a:rPr lang="fr-FR" dirty="0" smtClean="0"/>
              <a:t>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employability</a:t>
            </a:r>
            <a:endParaRPr lang="fr-FR" dirty="0" smtClean="0"/>
          </a:p>
          <a:p>
            <a:r>
              <a:rPr lang="fr-FR" dirty="0" smtClean="0"/>
              <a:t>NOT</a:t>
            </a:r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comprehensive</a:t>
            </a:r>
            <a:r>
              <a:rPr lang="fr-FR" dirty="0" smtClean="0"/>
              <a:t> model of translation </a:t>
            </a:r>
            <a:r>
              <a:rPr lang="fr-FR" dirty="0" err="1" smtClean="0"/>
              <a:t>competence</a:t>
            </a:r>
            <a:endParaRPr lang="fr-FR" dirty="0" smtClean="0"/>
          </a:p>
          <a:p>
            <a:pPr lvl="1"/>
            <a:r>
              <a:rPr lang="fr-FR" dirty="0" smtClean="0"/>
              <a:t>a </a:t>
            </a:r>
            <a:r>
              <a:rPr lang="fr-FR" dirty="0" err="1" smtClean="0"/>
              <a:t>common</a:t>
            </a:r>
            <a:r>
              <a:rPr lang="fr-FR" dirty="0" smtClean="0"/>
              <a:t> curriculum or syllabus</a:t>
            </a:r>
          </a:p>
          <a:p>
            <a:r>
              <a:rPr lang="fr-FR" dirty="0" smtClean="0"/>
              <a:t>Common set of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endParaRPr lang="fr-FR" dirty="0" smtClean="0"/>
          </a:p>
          <a:p>
            <a:pPr lvl="1"/>
            <a:r>
              <a:rPr lang="fr-FR" dirty="0" err="1" smtClean="0"/>
              <a:t>Knowledge</a:t>
            </a:r>
            <a:r>
              <a:rPr lang="fr-FR" dirty="0" smtClean="0"/>
              <a:t> + </a:t>
            </a:r>
            <a:r>
              <a:rPr lang="fr-FR" dirty="0" err="1" smtClean="0"/>
              <a:t>skills</a:t>
            </a:r>
            <a:r>
              <a:rPr lang="fr-FR" dirty="0" smtClean="0"/>
              <a:t> = </a:t>
            </a:r>
            <a:r>
              <a:rPr lang="fr-FR" dirty="0" err="1" smtClean="0"/>
              <a:t>competences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3097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issues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Programme </a:t>
            </a:r>
            <a:r>
              <a:rPr lang="fr-FR" dirty="0" err="1" smtClean="0"/>
              <a:t>diversity</a:t>
            </a:r>
            <a:endParaRPr lang="fr-FR" dirty="0" smtClean="0"/>
          </a:p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endParaRPr lang="fr-FR" dirty="0" smtClean="0"/>
          </a:p>
          <a:p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r>
              <a:rPr lang="fr-FR" dirty="0" smtClean="0"/>
              <a:t> and cultural </a:t>
            </a:r>
            <a:r>
              <a:rPr lang="fr-FR" dirty="0" err="1" smtClean="0"/>
              <a:t>knowledge</a:t>
            </a:r>
            <a:endParaRPr lang="fr-FR" dirty="0" smtClean="0"/>
          </a:p>
          <a:p>
            <a:r>
              <a:rPr lang="fr-FR" dirty="0" smtClean="0"/>
              <a:t>« Translation » </a:t>
            </a:r>
            <a:r>
              <a:rPr lang="fr-FR" dirty="0" err="1" smtClean="0"/>
              <a:t>competence</a:t>
            </a:r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 smtClean="0"/>
              <a:t>Technological</a:t>
            </a:r>
            <a:r>
              <a:rPr lang="fr-FR" dirty="0" smtClean="0"/>
              <a:t> » </a:t>
            </a:r>
            <a:r>
              <a:rPr lang="fr-FR" dirty="0" err="1" smtClean="0"/>
              <a:t>competence</a:t>
            </a:r>
            <a:endParaRPr lang="fr-FR" dirty="0" smtClean="0"/>
          </a:p>
          <a:p>
            <a:r>
              <a:rPr lang="fr-FR" dirty="0" err="1" smtClean="0"/>
              <a:t>Personal</a:t>
            </a:r>
            <a:r>
              <a:rPr lang="fr-FR" dirty="0" smtClean="0"/>
              <a:t> and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4" descr="Bildergebnis für cartoon discussion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444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EMT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r>
              <a:rPr lang="fr-FR" dirty="0" smtClean="0"/>
              <a:t> Framework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16939"/>
              </p:ext>
            </p:extLst>
          </p:nvPr>
        </p:nvGraphicFramePr>
        <p:xfrm>
          <a:off x="1043608" y="2399154"/>
          <a:ext cx="7643192" cy="372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5752708" cy="8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EMT </a:t>
            </a:r>
            <a:r>
              <a:rPr lang="fr-FR" dirty="0" err="1" smtClean="0"/>
              <a:t>past</a:t>
            </a:r>
            <a:r>
              <a:rPr lang="fr-FR" dirty="0" smtClean="0"/>
              <a:t> and </a:t>
            </a:r>
            <a:r>
              <a:rPr lang="fr-FR" dirty="0" err="1" smtClean="0"/>
              <a:t>present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DGT initiative 2006</a:t>
            </a:r>
          </a:p>
          <a:p>
            <a:r>
              <a:rPr lang="fr-FR" dirty="0" err="1" smtClean="0"/>
              <a:t>Quality</a:t>
            </a:r>
            <a:r>
              <a:rPr lang="fr-FR" dirty="0" smtClean="0"/>
              <a:t> standard for translator training programmes (</a:t>
            </a:r>
            <a:r>
              <a:rPr lang="fr-FR" dirty="0" err="1" smtClean="0"/>
              <a:t>initially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EU </a:t>
            </a:r>
            <a:r>
              <a:rPr lang="fr-FR" dirty="0" err="1" smtClean="0"/>
              <a:t>needs</a:t>
            </a:r>
            <a:r>
              <a:rPr lang="fr-FR" dirty="0" smtClean="0"/>
              <a:t>)</a:t>
            </a:r>
          </a:p>
          <a:p>
            <a:r>
              <a:rPr lang="fr-FR" dirty="0" smtClean="0"/>
              <a:t>Expert group 2007-2009</a:t>
            </a:r>
          </a:p>
          <a:p>
            <a:r>
              <a:rPr lang="fr-FR" dirty="0" err="1" smtClean="0"/>
              <a:t>Summary</a:t>
            </a:r>
            <a:r>
              <a:rPr lang="fr-FR" dirty="0" smtClean="0"/>
              <a:t> report on "</a:t>
            </a:r>
            <a:r>
              <a:rPr lang="fr-FR" dirty="0" err="1" smtClean="0"/>
              <a:t>Competences</a:t>
            </a:r>
            <a:r>
              <a:rPr lang="fr-FR" dirty="0" smtClean="0"/>
              <a:t> for </a:t>
            </a:r>
            <a:r>
              <a:rPr lang="fr-FR" dirty="0" err="1" smtClean="0"/>
              <a:t>professional</a:t>
            </a:r>
            <a:r>
              <a:rPr lang="fr-FR" dirty="0" smtClean="0"/>
              <a:t> translators, experts in </a:t>
            </a:r>
            <a:r>
              <a:rPr lang="fr-FR" dirty="0" err="1" smtClean="0"/>
              <a:t>multilingual</a:t>
            </a:r>
            <a:r>
              <a:rPr lang="fr-FR" dirty="0" smtClean="0"/>
              <a:t> and </a:t>
            </a:r>
            <a:r>
              <a:rPr lang="fr-FR" dirty="0" err="1" smtClean="0"/>
              <a:t>multimedia</a:t>
            </a:r>
            <a:r>
              <a:rPr lang="fr-FR" dirty="0" smtClean="0"/>
              <a:t> communication" - </a:t>
            </a:r>
            <a:r>
              <a:rPr lang="fr-FR" dirty="0" err="1" smtClean="0"/>
              <a:t>January</a:t>
            </a:r>
            <a:r>
              <a:rPr lang="fr-FR" dirty="0" smtClean="0"/>
              <a:t> 2009</a:t>
            </a:r>
          </a:p>
          <a:p>
            <a:r>
              <a:rPr lang="fr-FR" dirty="0" smtClean="0"/>
              <a:t>First network </a:t>
            </a:r>
            <a:r>
              <a:rPr lang="fr-FR" dirty="0" err="1" smtClean="0"/>
              <a:t>launched</a:t>
            </a:r>
            <a:r>
              <a:rPr lang="fr-FR" dirty="0" smtClean="0"/>
              <a:t> </a:t>
            </a:r>
            <a:r>
              <a:rPr lang="fr-FR" dirty="0" err="1" smtClean="0"/>
              <a:t>December</a:t>
            </a:r>
            <a:r>
              <a:rPr lang="fr-FR" dirty="0" smtClean="0"/>
              <a:t> 2009 (34 </a:t>
            </a:r>
            <a:r>
              <a:rPr lang="fr-FR" dirty="0" err="1" smtClean="0"/>
              <a:t>members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Extended to 54 in 2010</a:t>
            </a:r>
          </a:p>
          <a:p>
            <a:r>
              <a:rPr lang="fr-FR" dirty="0" err="1" smtClean="0"/>
              <a:t>Dec</a:t>
            </a:r>
            <a:r>
              <a:rPr lang="fr-FR" dirty="0" smtClean="0"/>
              <a:t>. 2013: </a:t>
            </a:r>
            <a:r>
              <a:rPr lang="fr-FR" dirty="0" err="1" smtClean="0"/>
              <a:t>renewal</a:t>
            </a:r>
            <a:r>
              <a:rPr lang="fr-FR" dirty="0" smtClean="0"/>
              <a:t> of applications</a:t>
            </a:r>
          </a:p>
          <a:p>
            <a:r>
              <a:rPr lang="fr-FR" dirty="0" smtClean="0"/>
              <a:t>Second network </a:t>
            </a:r>
            <a:r>
              <a:rPr lang="fr-FR" dirty="0" err="1" smtClean="0"/>
              <a:t>launched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2014 (63 </a:t>
            </a:r>
            <a:r>
              <a:rPr lang="fr-FR" dirty="0" err="1" smtClean="0"/>
              <a:t>members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Next</a:t>
            </a:r>
            <a:r>
              <a:rPr lang="fr-FR" dirty="0" smtClean="0"/>
              <a:t> round of applications: </a:t>
            </a:r>
            <a:r>
              <a:rPr lang="fr-FR" dirty="0" err="1" smtClean="0"/>
              <a:t>autumn</a:t>
            </a:r>
            <a:r>
              <a:rPr lang="fr-FR" dirty="0" smtClean="0"/>
              <a:t> 2018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173352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5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changes: </a:t>
            </a:r>
            <a:r>
              <a:rPr lang="fr-FR" dirty="0" err="1" smtClean="0"/>
              <a:t>competence</a:t>
            </a:r>
            <a:r>
              <a:rPr lang="fr-FR" dirty="0" smtClean="0"/>
              <a:t> areas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 areas</a:t>
            </a:r>
            <a:endParaRPr lang="fr-FR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0" y="2276872"/>
            <a:ext cx="3008032" cy="295232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5 areas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171978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889312" y="3061454"/>
            <a:ext cx="6495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/>
              <a:t>⇒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666693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Language</a:t>
            </a:r>
            <a:r>
              <a:rPr lang="fr-FR" dirty="0" smtClean="0"/>
              <a:t> and 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Pre-requisites</a:t>
            </a:r>
            <a:endParaRPr lang="fr-FR" dirty="0" smtClean="0"/>
          </a:p>
          <a:p>
            <a:r>
              <a:rPr lang="fr-FR" dirty="0" smtClean="0"/>
              <a:t>Advanced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knowledge</a:t>
            </a:r>
            <a:r>
              <a:rPr lang="fr-FR" dirty="0" smtClean="0"/>
              <a:t> and </a:t>
            </a:r>
            <a:r>
              <a:rPr lang="fr-FR" dirty="0" err="1" smtClean="0"/>
              <a:t>skills</a:t>
            </a:r>
            <a:r>
              <a:rPr lang="fr-FR" dirty="0" smtClean="0"/>
              <a:t> in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(C2/C1 in </a:t>
            </a:r>
            <a:r>
              <a:rPr lang="fr-FR" dirty="0" err="1" smtClean="0"/>
              <a:t>CEFR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Proof of </a:t>
            </a:r>
            <a:r>
              <a:rPr lang="fr-FR" dirty="0" err="1" smtClean="0"/>
              <a:t>level</a:t>
            </a:r>
            <a:r>
              <a:rPr lang="fr-FR" dirty="0" smtClean="0"/>
              <a:t> on admission and </a:t>
            </a:r>
            <a:r>
              <a:rPr lang="fr-FR" dirty="0" err="1" smtClean="0"/>
              <a:t>completion</a:t>
            </a:r>
            <a:r>
              <a:rPr lang="fr-FR" dirty="0" smtClean="0"/>
              <a:t> of </a:t>
            </a:r>
            <a:r>
              <a:rPr lang="fr-FR" dirty="0" err="1" smtClean="0"/>
              <a:t>Master’s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admin\Pictures\HAPPY-HALLOWEEN-700x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47794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64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strategic</a:t>
            </a:r>
            <a:r>
              <a:rPr lang="fr-FR" dirty="0" smtClean="0"/>
              <a:t>, </a:t>
            </a:r>
            <a:r>
              <a:rPr lang="fr-FR" dirty="0" err="1" smtClean="0"/>
              <a:t>methodological</a:t>
            </a:r>
            <a:r>
              <a:rPr lang="fr-FR" dirty="0" smtClean="0"/>
              <a:t> and </a:t>
            </a:r>
            <a:r>
              <a:rPr lang="fr-FR" dirty="0" err="1" smtClean="0"/>
              <a:t>thematic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endParaRPr lang="fr-FR" dirty="0" smtClean="0"/>
          </a:p>
          <a:p>
            <a:r>
              <a:rPr lang="fr-FR" dirty="0" smtClean="0"/>
              <a:t>Translation as a </a:t>
            </a:r>
            <a:r>
              <a:rPr lang="fr-FR" dirty="0" err="1" smtClean="0"/>
              <a:t>process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document </a:t>
            </a:r>
            <a:r>
              <a:rPr lang="fr-FR" dirty="0" err="1" smtClean="0"/>
              <a:t>reception</a:t>
            </a:r>
            <a:r>
              <a:rPr lang="fr-FR" dirty="0" smtClean="0"/>
              <a:t> and </a:t>
            </a:r>
            <a:r>
              <a:rPr lang="fr-FR" dirty="0" err="1" smtClean="0"/>
              <a:t>analysis</a:t>
            </a:r>
            <a:r>
              <a:rPr lang="fr-FR" dirty="0" smtClean="0"/>
              <a:t> to </a:t>
            </a:r>
            <a:r>
              <a:rPr lang="fr-FR" dirty="0" err="1" smtClean="0"/>
              <a:t>quality</a:t>
            </a:r>
            <a:r>
              <a:rPr lang="fr-FR" dirty="0" smtClean="0"/>
              <a:t> control</a:t>
            </a:r>
          </a:p>
          <a:p>
            <a:r>
              <a:rPr lang="fr-FR" dirty="0" smtClean="0"/>
              <a:t>Domain-, media- and situation-</a:t>
            </a:r>
            <a:r>
              <a:rPr lang="fr-FR" dirty="0" err="1" smtClean="0"/>
              <a:t>specific</a:t>
            </a:r>
            <a:r>
              <a:rPr lang="fr-FR" dirty="0" smtClean="0"/>
              <a:t> translation</a:t>
            </a:r>
          </a:p>
          <a:p>
            <a:r>
              <a:rPr lang="fr-FR" dirty="0" smtClean="0"/>
              <a:t>Post-</a:t>
            </a:r>
            <a:r>
              <a:rPr lang="fr-FR" dirty="0" err="1" smtClean="0"/>
              <a:t>editing</a:t>
            </a:r>
            <a:r>
              <a:rPr lang="fr-FR" dirty="0" smtClean="0"/>
              <a:t> and MT </a:t>
            </a:r>
            <a:r>
              <a:rPr lang="fr-FR" dirty="0" err="1" smtClean="0"/>
              <a:t>awareness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pic>
        <p:nvPicPr>
          <p:cNvPr id="5" name="Picture 4" descr="Bildergebnis für skill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2484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569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5923"/>
            <a:ext cx="7723106" cy="43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7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14 </a:t>
            </a:r>
            <a:r>
              <a:rPr lang="fr-FR" dirty="0" err="1" smtClean="0"/>
              <a:t>skills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Translating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and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media</a:t>
            </a:r>
          </a:p>
          <a:p>
            <a:pPr lvl="1"/>
            <a:r>
              <a:rPr lang="fr-FR" dirty="0" err="1" smtClean="0"/>
              <a:t>Translating</a:t>
            </a:r>
            <a:r>
              <a:rPr lang="fr-FR" dirty="0" smtClean="0"/>
              <a:t> in </a:t>
            </a:r>
            <a:r>
              <a:rPr lang="fr-FR" dirty="0" err="1" smtClean="0"/>
              <a:t>intercultural</a:t>
            </a:r>
            <a:r>
              <a:rPr lang="fr-FR" dirty="0" smtClean="0"/>
              <a:t> </a:t>
            </a:r>
            <a:r>
              <a:rPr lang="fr-FR" dirty="0" err="1" smtClean="0"/>
              <a:t>contexts</a:t>
            </a:r>
            <a:r>
              <a:rPr lang="fr-FR" dirty="0" smtClean="0"/>
              <a:t> (</a:t>
            </a:r>
            <a:r>
              <a:rPr lang="fr-FR" dirty="0" err="1" smtClean="0"/>
              <a:t>written</a:t>
            </a:r>
            <a:r>
              <a:rPr lang="fr-FR" dirty="0" smtClean="0"/>
              <a:t> and </a:t>
            </a:r>
            <a:r>
              <a:rPr lang="fr-FR" dirty="0" err="1" smtClean="0"/>
              <a:t>spoken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Summarizing</a:t>
            </a:r>
            <a:r>
              <a:rPr lang="fr-FR" dirty="0" smtClean="0"/>
              <a:t> / </a:t>
            </a:r>
            <a:r>
              <a:rPr lang="fr-FR" dirty="0" err="1" smtClean="0"/>
              <a:t>synthesizing</a:t>
            </a:r>
            <a:endParaRPr lang="fr-FR" dirty="0" smtClean="0"/>
          </a:p>
          <a:p>
            <a:pPr lvl="1"/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drafting</a:t>
            </a:r>
            <a:endParaRPr lang="fr-FR" dirty="0" smtClean="0"/>
          </a:p>
          <a:p>
            <a:pPr lvl="1"/>
            <a:r>
              <a:rPr lang="fr-FR" dirty="0" err="1" smtClean="0"/>
              <a:t>Pre-editing</a:t>
            </a:r>
            <a:endParaRPr lang="fr-FR" dirty="0" smtClean="0"/>
          </a:p>
          <a:p>
            <a:pPr lvl="1"/>
            <a:r>
              <a:rPr lang="fr-FR" dirty="0" err="1" smtClean="0"/>
              <a:t>Checking</a:t>
            </a:r>
            <a:r>
              <a:rPr lang="fr-FR" dirty="0" smtClean="0"/>
              <a:t>, </a:t>
            </a:r>
            <a:r>
              <a:rPr lang="fr-FR" dirty="0" err="1" smtClean="0"/>
              <a:t>reviewing</a:t>
            </a:r>
            <a:r>
              <a:rPr lang="fr-FR" dirty="0" smtClean="0"/>
              <a:t> and/or </a:t>
            </a:r>
            <a:r>
              <a:rPr lang="fr-FR" dirty="0" err="1" smtClean="0"/>
              <a:t>revising</a:t>
            </a:r>
            <a:endParaRPr lang="fr-FR" dirty="0" smtClean="0"/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and </a:t>
            </a:r>
            <a:r>
              <a:rPr lang="fr-FR" dirty="0" err="1" smtClean="0"/>
              <a:t>implementing</a:t>
            </a:r>
            <a:r>
              <a:rPr lang="fr-FR" dirty="0" smtClean="0"/>
              <a:t> QC</a:t>
            </a:r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and </a:t>
            </a:r>
            <a:r>
              <a:rPr lang="fr-FR" dirty="0" err="1" smtClean="0"/>
              <a:t>implementing</a:t>
            </a:r>
            <a:r>
              <a:rPr lang="fr-FR" dirty="0" smtClean="0"/>
              <a:t> PE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69" y="4475465"/>
            <a:ext cx="4113867" cy="17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160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12976"/>
            <a:ext cx="3727997" cy="7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Technology-based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Use relevant IT applications </a:t>
            </a:r>
            <a:r>
              <a:rPr lang="fr-FR" dirty="0" err="1" smtClean="0"/>
              <a:t>including</a:t>
            </a:r>
            <a:r>
              <a:rPr lang="fr-FR" dirty="0" smtClean="0"/>
              <a:t> office software</a:t>
            </a:r>
          </a:p>
          <a:p>
            <a:r>
              <a:rPr lang="fr-FR" dirty="0" err="1" smtClean="0"/>
              <a:t>Make</a:t>
            </a:r>
            <a:r>
              <a:rPr lang="fr-FR" dirty="0" smtClean="0"/>
              <a:t> full use of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r>
              <a:rPr lang="fr-FR" dirty="0" smtClean="0"/>
              <a:t>, CAT and CATA </a:t>
            </a:r>
            <a:r>
              <a:rPr lang="fr-FR" dirty="0" err="1" smtClean="0"/>
              <a:t>tools</a:t>
            </a:r>
            <a:endParaRPr lang="fr-FR" dirty="0" smtClean="0"/>
          </a:p>
          <a:p>
            <a:r>
              <a:rPr lang="fr-FR" dirty="0" err="1" smtClean="0"/>
              <a:t>Pre-process</a:t>
            </a:r>
            <a:r>
              <a:rPr lang="fr-FR" dirty="0" smtClean="0"/>
              <a:t>, </a:t>
            </a:r>
            <a:r>
              <a:rPr lang="fr-FR" dirty="0" err="1" smtClean="0"/>
              <a:t>process</a:t>
            </a:r>
            <a:r>
              <a:rPr lang="fr-FR" dirty="0" smtClean="0"/>
              <a:t> and manage all </a:t>
            </a:r>
            <a:r>
              <a:rPr lang="fr-FR" dirty="0" err="1" smtClean="0"/>
              <a:t>kinds</a:t>
            </a:r>
            <a:r>
              <a:rPr lang="fr-FR" dirty="0" smtClean="0"/>
              <a:t> of files</a:t>
            </a:r>
          </a:p>
          <a:p>
            <a:r>
              <a:rPr lang="fr-FR" dirty="0" smtClean="0"/>
              <a:t>Master basics of MT and </a:t>
            </a:r>
            <a:r>
              <a:rPr lang="fr-FR" dirty="0" err="1" smtClean="0"/>
              <a:t>assess</a:t>
            </a:r>
            <a:r>
              <a:rPr lang="fr-FR" dirty="0" smtClean="0"/>
              <a:t> relevance of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 smtClean="0"/>
          </a:p>
          <a:p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translation </a:t>
            </a:r>
            <a:r>
              <a:rPr lang="fr-FR" dirty="0" err="1" smtClean="0"/>
              <a:t>workflow</a:t>
            </a:r>
            <a:r>
              <a:rPr lang="fr-FR" dirty="0" smtClean="0"/>
              <a:t> management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9529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Personal</a:t>
            </a:r>
            <a:r>
              <a:rPr lang="fr-FR" dirty="0" smtClean="0"/>
              <a:t> and </a:t>
            </a:r>
            <a:r>
              <a:rPr lang="fr-FR" dirty="0" err="1" smtClean="0"/>
              <a:t>interpersonal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Plan and manage time, stress, </a:t>
            </a:r>
            <a:r>
              <a:rPr lang="fr-FR" dirty="0" err="1" smtClean="0"/>
              <a:t>work</a:t>
            </a:r>
            <a:r>
              <a:rPr lang="fr-FR" dirty="0" smtClean="0"/>
              <a:t> and budget</a:t>
            </a:r>
          </a:p>
          <a:p>
            <a:r>
              <a:rPr lang="fr-FR" dirty="0" err="1" smtClean="0"/>
              <a:t>Comply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deadlines, instructions, </a:t>
            </a:r>
            <a:r>
              <a:rPr lang="fr-FR" dirty="0" err="1" smtClean="0"/>
              <a:t>specs</a:t>
            </a:r>
            <a:r>
              <a:rPr lang="fr-FR" dirty="0" smtClean="0"/>
              <a:t>, style guides, etc.</a:t>
            </a:r>
          </a:p>
          <a:p>
            <a:r>
              <a:rPr lang="fr-FR" dirty="0" err="1" smtClean="0"/>
              <a:t>Work</a:t>
            </a:r>
            <a:r>
              <a:rPr lang="fr-FR" dirty="0" smtClean="0"/>
              <a:t> in teams</a:t>
            </a:r>
          </a:p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multicultural</a:t>
            </a:r>
            <a:r>
              <a:rPr lang="fr-FR" dirty="0" smtClean="0"/>
              <a:t>, </a:t>
            </a:r>
            <a:r>
              <a:rPr lang="fr-FR" dirty="0" err="1" smtClean="0"/>
              <a:t>multilingual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endParaRPr lang="fr-FR" dirty="0" smtClean="0"/>
          </a:p>
          <a:p>
            <a:r>
              <a:rPr lang="fr-FR" dirty="0" smtClean="0"/>
              <a:t>Use social media </a:t>
            </a:r>
            <a:r>
              <a:rPr lang="fr-FR" dirty="0" err="1" smtClean="0"/>
              <a:t>responsibly</a:t>
            </a:r>
            <a:endParaRPr lang="fr-FR" dirty="0" smtClean="0"/>
          </a:p>
          <a:p>
            <a:r>
              <a:rPr lang="fr-FR" dirty="0" smtClean="0"/>
              <a:t>….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949871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provision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Monitor new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err="1" smtClean="0"/>
              <a:t>Finding</a:t>
            </a:r>
            <a:r>
              <a:rPr lang="fr-FR" dirty="0" smtClean="0"/>
              <a:t> and holding on to clients</a:t>
            </a:r>
          </a:p>
          <a:p>
            <a:r>
              <a:rPr lang="fr-FR" dirty="0" err="1" smtClean="0"/>
              <a:t>Understand</a:t>
            </a:r>
            <a:r>
              <a:rPr lang="fr-FR" dirty="0" smtClean="0"/>
              <a:t> client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err="1" smtClean="0"/>
              <a:t>Negotiate</a:t>
            </a:r>
            <a:r>
              <a:rPr lang="fr-FR" dirty="0" smtClean="0"/>
              <a:t> rates, deadlines, conditions…</a:t>
            </a:r>
          </a:p>
          <a:p>
            <a:r>
              <a:rPr lang="fr-FR" dirty="0" smtClean="0"/>
              <a:t>Manage translation </a:t>
            </a:r>
            <a:r>
              <a:rPr lang="fr-FR" dirty="0" err="1" smtClean="0"/>
              <a:t>projects</a:t>
            </a:r>
            <a:endParaRPr lang="fr-FR" dirty="0" smtClean="0"/>
          </a:p>
          <a:p>
            <a:r>
              <a:rPr lang="fr-FR" dirty="0" err="1" smtClean="0"/>
              <a:t>QA</a:t>
            </a:r>
            <a:endParaRPr lang="fr-FR" dirty="0" smtClean="0"/>
          </a:p>
          <a:p>
            <a:r>
              <a:rPr lang="fr-FR" dirty="0" smtClean="0"/>
              <a:t>Standards and </a:t>
            </a:r>
            <a:r>
              <a:rPr lang="fr-FR" dirty="0" err="1" smtClean="0"/>
              <a:t>ethics</a:t>
            </a:r>
            <a:endParaRPr lang="fr-FR" dirty="0"/>
          </a:p>
        </p:txBody>
      </p:sp>
      <p:pic>
        <p:nvPicPr>
          <p:cNvPr id="7" name="Picture 4" descr="Bildergebnis für Projects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194"/>
            <a:ext cx="4038600" cy="3001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de-AT" sz="4000" dirty="0" smtClean="0">
                <a:solidFill>
                  <a:schemeClr val="bg1"/>
                </a:solidFill>
              </a:rPr>
              <a:t>EMT </a:t>
            </a:r>
            <a:r>
              <a:rPr lang="de-AT" sz="4000" dirty="0" err="1" smtClean="0">
                <a:solidFill>
                  <a:schemeClr val="bg1"/>
                </a:solidFill>
              </a:rPr>
              <a:t>competences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3600" dirty="0"/>
          </a:p>
          <a:p>
            <a:pPr lvl="2">
              <a:buFontTx/>
              <a:buChar char="-"/>
            </a:pPr>
            <a:endParaRPr lang="en-GB" sz="26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de-AT" sz="2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356"/>
            <a:ext cx="18002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52" y="1628800"/>
            <a:ext cx="4501876" cy="44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find</a:t>
            </a:r>
            <a:r>
              <a:rPr lang="fr-FR" dirty="0" smtClean="0"/>
              <a:t> out more…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>
                <a:hlinkClick r:id="rId2"/>
              </a:rPr>
              <a:t>https://</a:t>
            </a:r>
            <a:r>
              <a:rPr lang="fr-FR" sz="2800" dirty="0" smtClean="0">
                <a:hlinkClick r:id="rId2"/>
              </a:rPr>
              <a:t>ec.europa.eu/info/resources-partners/european-masters-translation-emt_en</a:t>
            </a:r>
            <a:r>
              <a:rPr lang="fr-FR" sz="2800" dirty="0" smtClean="0"/>
              <a:t> </a:t>
            </a:r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>
                <a:hlinkClick r:id="rId3"/>
              </a:rPr>
              <a:t>http</a:t>
            </a:r>
            <a:r>
              <a:rPr lang="fr-FR" sz="2800" dirty="0">
                <a:hlinkClick r:id="rId3"/>
              </a:rPr>
              <a:t>://www.ressources.univ-rennes2.fr/service-relations-internationales/optimale</a:t>
            </a:r>
            <a:r>
              <a:rPr lang="fr-FR" sz="2800" dirty="0" smtClean="0">
                <a:hlinkClick r:id="rId3"/>
              </a:rPr>
              <a:t>/</a:t>
            </a:r>
            <a:r>
              <a:rPr lang="fr-FR" sz="2800" dirty="0" smtClean="0"/>
              <a:t> 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>
                <a:hlinkClick r:id="rId4"/>
              </a:rPr>
              <a:t>http</a:t>
            </a:r>
            <a:r>
              <a:rPr lang="fr-FR" sz="2800" dirty="0">
                <a:hlinkClick r:id="rId4"/>
              </a:rPr>
              <a:t>://</a:t>
            </a:r>
            <a:r>
              <a:rPr lang="fr-FR" sz="2800" dirty="0" smtClean="0">
                <a:hlinkClick r:id="rId4"/>
              </a:rPr>
              <a:t>www.otct-project.eu</a:t>
            </a:r>
            <a:r>
              <a:rPr lang="fr-FR" sz="2800" dirty="0" smtClean="0"/>
              <a:t> </a:t>
            </a:r>
          </a:p>
          <a:p>
            <a:endParaRPr lang="fr-FR" sz="2800" dirty="0"/>
          </a:p>
          <a:p>
            <a:r>
              <a:rPr lang="fr-FR" sz="2800">
                <a:hlinkClick r:id="rId5"/>
              </a:rPr>
              <a:t>https</a:t>
            </a:r>
            <a:r>
              <a:rPr lang="fr-FR" sz="2800">
                <a:hlinkClick r:id="rId5"/>
              </a:rPr>
              <a:t>://</a:t>
            </a:r>
            <a:r>
              <a:rPr lang="fr-FR" sz="2800" smtClean="0">
                <a:hlinkClick r:id="rId5"/>
              </a:rPr>
              <a:t>www.euatc.org/eu-projects/item/189-lind-web-platform</a:t>
            </a:r>
            <a:r>
              <a:rPr lang="fr-FR" sz="280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920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EMT </a:t>
            </a:r>
            <a:r>
              <a:rPr lang="fr-FR" dirty="0"/>
              <a:t>"Wheel of </a:t>
            </a:r>
            <a:r>
              <a:rPr lang="fr-FR" dirty="0" err="1"/>
              <a:t>competences</a:t>
            </a:r>
            <a:r>
              <a:rPr lang="fr-FR" dirty="0" smtClean="0"/>
              <a:t>"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389575"/>
            <a:ext cx="4608512" cy="4523170"/>
          </a:xfrm>
        </p:spPr>
      </p:pic>
      <p:sp>
        <p:nvSpPr>
          <p:cNvPr id="5" name="Rectangle 4"/>
          <p:cNvSpPr/>
          <p:nvPr/>
        </p:nvSpPr>
        <p:spPr>
          <a:xfrm>
            <a:off x="179512" y="58052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r>
              <a:rPr lang="fr-FR" dirty="0" smtClean="0">
                <a:hlinkClick r:id="rId3"/>
              </a:rPr>
              <a:t>http://ec.europa.eu/dgs/translation/programmes/emt/key_documents/emt_competences_translators_en.pdf</a:t>
            </a:r>
            <a:r>
              <a:rPr lang="fr-FR" dirty="0" smtClean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89" y="4653136"/>
            <a:ext cx="173352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 smtClean="0"/>
          </a:p>
          <a:p>
            <a:pPr marL="0" indent="0" algn="ctr">
              <a:buNone/>
            </a:pPr>
            <a:r>
              <a:rPr lang="fr-FR" sz="4800" dirty="0" err="1" smtClean="0"/>
              <a:t>THANK</a:t>
            </a:r>
            <a:r>
              <a:rPr lang="fr-FR" sz="4800" dirty="0" smtClean="0"/>
              <a:t> FOR </a:t>
            </a:r>
            <a:r>
              <a:rPr lang="fr-FR" sz="4800" dirty="0" err="1" smtClean="0"/>
              <a:t>YOUR</a:t>
            </a:r>
            <a:r>
              <a:rPr lang="fr-FR" sz="4800" dirty="0" smtClean="0"/>
              <a:t> ATTENTION!</a:t>
            </a:r>
          </a:p>
          <a:p>
            <a:endParaRPr lang="fr-FR" sz="4800" dirty="0"/>
          </a:p>
          <a:p>
            <a:pPr marL="0" indent="0" algn="ctr">
              <a:buNone/>
            </a:pPr>
            <a:r>
              <a:rPr lang="fr-FR" sz="4000" dirty="0" smtClean="0"/>
              <a:t>daniel.toudic@univ-rennes2.fr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9941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service provision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7207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</a:t>
            </a:r>
            <a:r>
              <a:rPr lang="fr-FR" dirty="0" err="1" smtClean="0"/>
              <a:t>competence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information </a:t>
            </a:r>
            <a:r>
              <a:rPr lang="fr-FR" dirty="0" err="1" smtClean="0"/>
              <a:t>mining</a:t>
            </a:r>
            <a:r>
              <a:rPr lang="fr-FR" dirty="0" smtClean="0"/>
              <a:t> </a:t>
            </a:r>
            <a:r>
              <a:rPr lang="fr-FR" dirty="0" err="1" smtClean="0"/>
              <a:t>competence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97497" cy="502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impact on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r-FR" sz="2400" dirty="0" smtClean="0"/>
              <a:t>Application </a:t>
            </a:r>
            <a:r>
              <a:rPr lang="fr-FR" sz="2400" dirty="0" err="1" smtClean="0"/>
              <a:t>procedure</a:t>
            </a:r>
            <a:r>
              <a:rPr lang="fr-FR" sz="2400" dirty="0" smtClean="0"/>
              <a:t>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proof of </a:t>
            </a:r>
            <a:r>
              <a:rPr lang="fr-FR" sz="2400" dirty="0" err="1" smtClean="0"/>
              <a:t>ability</a:t>
            </a:r>
            <a:r>
              <a:rPr lang="fr-FR" sz="2400" dirty="0" smtClean="0"/>
              <a:t> to </a:t>
            </a:r>
            <a:r>
              <a:rPr lang="fr-FR" sz="2400" dirty="0" err="1" smtClean="0"/>
              <a:t>deliver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</a:t>
            </a:r>
            <a:r>
              <a:rPr lang="fr-FR" sz="2400" dirty="0" err="1" smtClean="0"/>
              <a:t>competences</a:t>
            </a:r>
            <a:endParaRPr lang="fr-FR" sz="2400" dirty="0" smtClean="0"/>
          </a:p>
          <a:p>
            <a:r>
              <a:rPr lang="fr-FR" sz="2400" dirty="0" err="1" smtClean="0"/>
              <a:t>Applicants</a:t>
            </a:r>
            <a:r>
              <a:rPr lang="fr-FR" sz="2400" dirty="0" smtClean="0"/>
              <a:t>  </a:t>
            </a:r>
            <a:r>
              <a:rPr lang="fr-FR" sz="2400" dirty="0" err="1" smtClean="0"/>
              <a:t>required</a:t>
            </a:r>
            <a:r>
              <a:rPr lang="fr-FR" sz="2400" dirty="0" smtClean="0"/>
              <a:t> to </a:t>
            </a:r>
            <a:r>
              <a:rPr lang="fr-FR" sz="2400" dirty="0" err="1" smtClean="0"/>
              <a:t>think</a:t>
            </a:r>
            <a:r>
              <a:rPr lang="fr-FR" sz="2400" dirty="0" smtClean="0"/>
              <a:t> in </a:t>
            </a:r>
            <a:r>
              <a:rPr lang="fr-FR" sz="2400" dirty="0" err="1" smtClean="0"/>
              <a:t>terms</a:t>
            </a:r>
            <a:r>
              <a:rPr lang="fr-FR" sz="2400" dirty="0" smtClean="0"/>
              <a:t> of </a:t>
            </a:r>
            <a:r>
              <a:rPr lang="fr-FR" sz="2400" dirty="0" err="1" smtClean="0"/>
              <a:t>learning</a:t>
            </a:r>
            <a:r>
              <a:rPr lang="fr-FR" sz="2400" dirty="0" smtClean="0"/>
              <a:t>  </a:t>
            </a:r>
            <a:r>
              <a:rPr lang="fr-FR" sz="2400" dirty="0" err="1" smtClean="0"/>
              <a:t>outcomes</a:t>
            </a:r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66056"/>
              </p:ext>
            </p:extLst>
          </p:nvPr>
        </p:nvGraphicFramePr>
        <p:xfrm>
          <a:off x="395536" y="2852936"/>
          <a:ext cx="8229600" cy="1244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0129"/>
                <a:gridCol w="5849471"/>
              </a:tblGrid>
              <a:tr h="66787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600">
                          <a:effectLst/>
                        </a:rPr>
                        <a:t>Résumé</a:t>
                      </a:r>
                      <a:endParaRPr lang="fr-F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600" dirty="0">
                          <a:effectLst/>
                        </a:rPr>
                        <a:t>[Rédigez un résumé ou une introduction succincts pour chaque compétence, si nécessaire. Expliquez en quoi consiste, selon vous, le lien entre les compétences et les cours/modules et comment vous évaluez ces (sous-)compétences – 10 lignes maximum]</a:t>
                      </a:r>
                      <a:endParaRPr lang="fr-FR" sz="1600" dirty="0">
                        <a:effectLst/>
                      </a:endParaRP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</a:rPr>
                        <a:t>     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7471"/>
              </p:ext>
            </p:extLst>
          </p:nvPr>
        </p:nvGraphicFramePr>
        <p:xfrm>
          <a:off x="467544" y="4293096"/>
          <a:ext cx="7982712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8883"/>
                <a:gridCol w="339701"/>
                <a:gridCol w="1331630"/>
                <a:gridCol w="1403918"/>
                <a:gridCol w="1403918"/>
                <a:gridCol w="1194662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</a:rPr>
                        <a:t>Compétence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  <a:sym typeface="Wingdings"/>
                        </a:rPr>
                        <a:t>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</a:rPr>
                        <a:t>Cours/module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</a:rPr>
                        <a:t>Méthodologie/instruments didactiques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</a:rPr>
                        <a:t>Évaluation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BE" sz="1200">
                          <a:effectLst/>
                        </a:rPr>
                        <a:t>Commentaires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318770" algn="l"/>
                        </a:tabLst>
                      </a:pPr>
                      <a:r>
                        <a:rPr lang="fr-BE" sz="1200">
                          <a:effectLst/>
                        </a:rPr>
                        <a:t>Savoir créer et fournir une traduction qui répond aux exigences du donneur d’ouvrage, c’est-à-dire à la finalité/au skopos et au contexte de traduction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B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318770" algn="l"/>
                        </a:tabLst>
                      </a:pPr>
                      <a:r>
                        <a:rPr lang="fr-BE" sz="1200">
                          <a:effectLst/>
                        </a:rPr>
                        <a:t>Savoir définir des étapes et des stratégies pour la traduction d’un document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B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>
                          <a:effectLst/>
                        </a:rPr>
                        <a:t>    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dirty="0">
                          <a:effectLst/>
                        </a:rPr>
                        <a:t>    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2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impact on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: challenges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N° of </a:t>
            </a:r>
            <a:r>
              <a:rPr lang="fr-FR" dirty="0" err="1" smtClean="0"/>
              <a:t>competences</a:t>
            </a:r>
            <a:r>
              <a:rPr lang="fr-FR" dirty="0" smtClean="0"/>
              <a:t> more </a:t>
            </a:r>
            <a:r>
              <a:rPr lang="fr-FR" dirty="0" err="1" smtClean="0"/>
              <a:t>suited</a:t>
            </a:r>
            <a:r>
              <a:rPr lang="fr-FR" dirty="0" smtClean="0"/>
              <a:t> to </a:t>
            </a:r>
            <a:r>
              <a:rPr lang="fr-FR" dirty="0"/>
              <a:t>2</a:t>
            </a:r>
            <a:r>
              <a:rPr lang="fr-FR" dirty="0" smtClean="0"/>
              <a:t>-year </a:t>
            </a:r>
            <a:r>
              <a:rPr lang="fr-FR" dirty="0" err="1" smtClean="0"/>
              <a:t>degree</a:t>
            </a:r>
            <a:r>
              <a:rPr lang="fr-FR" dirty="0" smtClean="0"/>
              <a:t> programmes</a:t>
            </a:r>
          </a:p>
          <a:p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r>
              <a:rPr lang="fr-FR" dirty="0" smtClean="0"/>
              <a:t>: </a:t>
            </a:r>
            <a:r>
              <a:rPr lang="fr-FR" dirty="0" err="1" smtClean="0"/>
              <a:t>depends</a:t>
            </a:r>
            <a:r>
              <a:rPr lang="fr-FR" dirty="0" smtClean="0"/>
              <a:t> on national and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regulations</a:t>
            </a:r>
            <a:endParaRPr lang="fr-FR" dirty="0"/>
          </a:p>
          <a:p>
            <a:pPr lvl="1"/>
            <a:r>
              <a:rPr lang="fr-BE" b="1" cap="small" dirty="0"/>
              <a:t>dimension pratique</a:t>
            </a:r>
            <a:endParaRPr lang="fr-FR" b="1" dirty="0"/>
          </a:p>
          <a:p>
            <a:pPr lvl="2"/>
            <a:r>
              <a:rPr lang="fr-BE" dirty="0"/>
              <a:t>Veuillez décrire la façon dont la </a:t>
            </a:r>
            <a:r>
              <a:rPr lang="fr-BE" b="1" dirty="0"/>
              <a:t>formation pratique</a:t>
            </a:r>
            <a:r>
              <a:rPr lang="fr-BE" dirty="0"/>
              <a:t> est intégrée dans votre programme, en précisant en quoi elle tient compte du contexte national/local (maximum 15 lignes).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40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EMT impact on </a:t>
            </a:r>
            <a:r>
              <a:rPr lang="fr-FR" dirty="0" err="1" smtClean="0"/>
              <a:t>universities</a:t>
            </a:r>
            <a:r>
              <a:rPr lang="fr-FR" dirty="0" smtClean="0"/>
              <a:t>: </a:t>
            </a:r>
            <a:r>
              <a:rPr lang="fr-FR" dirty="0" err="1" smtClean="0"/>
              <a:t>rewards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Greater</a:t>
            </a:r>
            <a:r>
              <a:rPr lang="fr-FR" dirty="0" smtClean="0"/>
              <a:t> </a:t>
            </a:r>
            <a:r>
              <a:rPr lang="fr-FR" dirty="0" err="1" smtClean="0"/>
              <a:t>awareness</a:t>
            </a:r>
            <a:r>
              <a:rPr lang="fr-FR" dirty="0" smtClean="0"/>
              <a:t> of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err="1" smtClean="0"/>
              <a:t>Keeps</a:t>
            </a:r>
            <a:r>
              <a:rPr lang="fr-FR" dirty="0" smtClean="0"/>
              <a:t> </a:t>
            </a:r>
            <a:r>
              <a:rPr lang="fr-FR" dirty="0"/>
              <a:t>programmes </a:t>
            </a:r>
            <a:r>
              <a:rPr lang="fr-FR" dirty="0" smtClean="0"/>
              <a:t>"on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 smtClean="0"/>
              <a:t>toes</a:t>
            </a:r>
            <a:r>
              <a:rPr lang="fr-FR" dirty="0" smtClean="0"/>
              <a:t>« : </a:t>
            </a:r>
            <a:r>
              <a:rPr lang="fr-FR" dirty="0" err="1" smtClean="0"/>
              <a:t>Mid-term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 smtClean="0"/>
          </a:p>
          <a:p>
            <a:r>
              <a:rPr lang="fr-FR" dirty="0" smtClean="0"/>
              <a:t>Sharing of good practice </a:t>
            </a:r>
            <a:r>
              <a:rPr lang="fr-FR" dirty="0" err="1" smtClean="0"/>
              <a:t>through</a:t>
            </a:r>
            <a:r>
              <a:rPr lang="fr-FR" dirty="0" smtClean="0"/>
              <a:t> network meetings + spin-off </a:t>
            </a:r>
            <a:r>
              <a:rPr lang="fr-FR" dirty="0" err="1" smtClean="0"/>
              <a:t>projects</a:t>
            </a:r>
            <a:r>
              <a:rPr lang="fr-FR" dirty="0" smtClean="0"/>
              <a:t> (Optimale, Agora, </a:t>
            </a:r>
            <a:r>
              <a:rPr lang="fr-FR" dirty="0" err="1" smtClean="0"/>
              <a:t>Transcert</a:t>
            </a:r>
            <a:r>
              <a:rPr lang="fr-FR" dirty="0" smtClean="0"/>
              <a:t>, </a:t>
            </a:r>
            <a:r>
              <a:rPr lang="fr-FR" dirty="0" err="1" smtClean="0"/>
              <a:t>OTCT</a:t>
            </a:r>
            <a:r>
              <a:rPr lang="fr-FR" dirty="0" smtClean="0"/>
              <a:t>…)</a:t>
            </a:r>
          </a:p>
          <a:p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: </a:t>
            </a:r>
            <a:r>
              <a:rPr lang="fr-FR" dirty="0" err="1" smtClean="0"/>
              <a:t>LindWeb</a:t>
            </a:r>
            <a:r>
              <a:rPr lang="fr-FR" dirty="0" smtClean="0"/>
              <a:t>, TEF, </a:t>
            </a:r>
            <a:r>
              <a:rPr lang="fr-FR" dirty="0" err="1" smtClean="0"/>
              <a:t>Surveys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89240"/>
            <a:ext cx="1733526" cy="936104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0392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861</Words>
  <Application>Microsoft Office PowerPoint</Application>
  <PresentationFormat>Affichage à l'écran (4:3)</PresentationFormat>
  <Paragraphs>184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Maintaining standards in a changing market: the new EMT competence framework</vt:lpstr>
      <vt:lpstr>THE EUROPEAN MASTERS IN TRANSLATION NETWORK</vt:lpstr>
      <vt:lpstr>EMT past and present</vt:lpstr>
      <vt:lpstr>The EMT "Wheel of competences"</vt:lpstr>
      <vt:lpstr>EMT competence framework:  service provision</vt:lpstr>
      <vt:lpstr>EMT competence framework: information mining competence</vt:lpstr>
      <vt:lpstr>EMT impact on member universities</vt:lpstr>
      <vt:lpstr>EMT impact on member universities: challenges</vt:lpstr>
      <vt:lpstr>EMT impact on universities: rewards</vt:lpstr>
      <vt:lpstr>A new EMT competence framework?</vt:lpstr>
      <vt:lpstr>EMPLOYER AND EMPLOYEE PERSPECTIVES</vt:lpstr>
      <vt:lpstr>Employer PERSPECTIVE</vt:lpstr>
      <vt:lpstr>Présentation PowerPoint</vt:lpstr>
      <vt:lpstr>OPTIMALE: activities</vt:lpstr>
      <vt:lpstr>OPTIMALE Employer competence requirement survey</vt:lpstr>
      <vt:lpstr> OPTIMALE Employer competence requirements survey </vt:lpstr>
      <vt:lpstr>Optimale project survey of employer requirements (2011)</vt:lpstr>
      <vt:lpstr>EUATC 2017 Survey Language-related positions</vt:lpstr>
      <vt:lpstr>EUATC 2017 Survey Other translation-related positions</vt:lpstr>
      <vt:lpstr>TRANSLATION GRADUATE PERSPECTIVE</vt:lpstr>
      <vt:lpstr> EMT graduate employment survey 2016</vt:lpstr>
      <vt:lpstr>EMT graduate survey – job sector</vt:lpstr>
      <vt:lpstr>EMT graduate survey: by job title</vt:lpstr>
      <vt:lpstr> EMT graduate survey – competences </vt:lpstr>
      <vt:lpstr>EMT graduate survey - competences</vt:lpstr>
      <vt:lpstr>Defining a new competence framework</vt:lpstr>
      <vt:lpstr>Basic principles</vt:lpstr>
      <vt:lpstr>Key issues</vt:lpstr>
      <vt:lpstr>EMT Competence Framework</vt:lpstr>
      <vt:lpstr>Key changes: competence areas</vt:lpstr>
      <vt:lpstr>Language and culture</vt:lpstr>
      <vt:lpstr>Translation competence</vt:lpstr>
      <vt:lpstr>Translation competence</vt:lpstr>
      <vt:lpstr>Translation competence</vt:lpstr>
      <vt:lpstr>Technology-based competence</vt:lpstr>
      <vt:lpstr>Personal and interpersonal competence</vt:lpstr>
      <vt:lpstr>Service provision competence</vt:lpstr>
      <vt:lpstr>EMT competences</vt:lpstr>
      <vt:lpstr>To find out more…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standards in a changing market: the new EMT competence framework</dc:title>
  <dc:creator>admin</dc:creator>
  <cp:lastModifiedBy>admin</cp:lastModifiedBy>
  <cp:revision>35</cp:revision>
  <dcterms:created xsi:type="dcterms:W3CDTF">2017-10-28T10:16:13Z</dcterms:created>
  <dcterms:modified xsi:type="dcterms:W3CDTF">2017-11-01T23:51:37Z</dcterms:modified>
</cp:coreProperties>
</file>