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64" r:id="rId2"/>
    <p:sldId id="271" r:id="rId3"/>
    <p:sldId id="282" r:id="rId4"/>
    <p:sldId id="269" r:id="rId5"/>
    <p:sldId id="270" r:id="rId6"/>
    <p:sldId id="267" r:id="rId7"/>
    <p:sldId id="283" r:id="rId8"/>
    <p:sldId id="275" r:id="rId9"/>
    <p:sldId id="268" r:id="rId10"/>
    <p:sldId id="263" r:id="rId11"/>
    <p:sldId id="284" r:id="rId12"/>
    <p:sldId id="265" r:id="rId13"/>
    <p:sldId id="272" r:id="rId14"/>
    <p:sldId id="273" r:id="rId15"/>
    <p:sldId id="287" r:id="rId16"/>
    <p:sldId id="277" r:id="rId17"/>
    <p:sldId id="278" r:id="rId18"/>
    <p:sldId id="274" r:id="rId19"/>
    <p:sldId id="286" r:id="rId20"/>
    <p:sldId id="279" r:id="rId21"/>
    <p:sldId id="280" r:id="rId22"/>
    <p:sldId id="281" r:id="rId23"/>
    <p:sldId id="28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6B52"/>
    <a:srgbClr val="FF5050"/>
    <a:srgbClr val="326C48"/>
    <a:srgbClr val="33CCFF"/>
    <a:srgbClr val="3399FF"/>
    <a:srgbClr val="006600"/>
    <a:srgbClr val="33CC33"/>
    <a:srgbClr val="CC3114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3" autoAdjust="0"/>
    <p:restoredTop sz="94713" autoAdjust="0"/>
  </p:normalViewPr>
  <p:slideViewPr>
    <p:cSldViewPr>
      <p:cViewPr>
        <p:scale>
          <a:sx n="100" d="100"/>
          <a:sy n="100" d="100"/>
        </p:scale>
        <p:origin x="-99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Mladý Jeroným 2017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EC984-5DAF-4CB8-B819-018BF9E8FD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75202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Mladý Jeroným 2017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73A1B-0569-41B5-AD20-77DC49A8A9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08764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73A1B-0569-41B5-AD20-77DC49A8A9AB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Mladý Jeroným 2017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594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73A1B-0569-41B5-AD20-77DC49A8A9AB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Mladý Jeroným 2017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1D8E70-7620-4378-A514-FFF79D7007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ktzj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kstcr.cz/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kstcr.cz/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kstcr.cz/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ot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sko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sko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trl.ff.cuni.cz/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://ujkn.ff.cuni.cz/" TargetMode="External"/><Relationship Id="rId2" Type="http://schemas.openxmlformats.org/officeDocument/2006/relationships/hyperlink" Target="http://www.cktzj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vnost.com/" TargetMode="External"/><Relationship Id="rId5" Type="http://schemas.openxmlformats.org/officeDocument/2006/relationships/hyperlink" Target="http://www.asnep.cz/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ktzj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logoJTP.png"/>
          <p:cNvPicPr>
            <a:picLocks noChangeAspect="1"/>
          </p:cNvPicPr>
          <p:nvPr/>
        </p:nvPicPr>
        <p:blipFill>
          <a:blip r:embed="rId3" cstate="print">
            <a:lum bright="50000" contrast="-34000"/>
          </a:blip>
          <a:stretch>
            <a:fillRect/>
          </a:stretch>
        </p:blipFill>
        <p:spPr>
          <a:xfrm>
            <a:off x="1331640" y="2708920"/>
            <a:ext cx="6439716" cy="3384376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18002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dirty="0" smtClean="0">
                <a:solidFill>
                  <a:srgbClr val="EBEFF1"/>
                </a:solidFill>
              </a:rPr>
            </a:br>
            <a:endParaRPr lang="cs-CZ" dirty="0">
              <a:solidFill>
                <a:srgbClr val="EBEFF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2996952"/>
            <a:ext cx="77048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Panel prezentací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tlumočnických a překladatelských organizací</a:t>
            </a:r>
            <a:endParaRPr lang="cs-CZ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 descr="siteon19-82x80 Znakovci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4661917"/>
            <a:ext cx="1656184" cy="1615791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1" name="Obrázek 10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7544" y="1628800"/>
            <a:ext cx="6583854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ČKTZJ naše úsilí – daří se?</a:t>
            </a:r>
            <a:endParaRPr lang="cs-CZ" sz="3600" b="1" dirty="0"/>
          </a:p>
        </p:txBody>
      </p:sp>
      <p:sp>
        <p:nvSpPr>
          <p:cNvPr id="15" name="TextovéPole 14"/>
          <p:cNvSpPr txBox="1"/>
          <p:nvPr/>
        </p:nvSpPr>
        <p:spPr>
          <a:xfrm flipH="1">
            <a:off x="467544" y="2492896"/>
            <a:ext cx="90322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připomínkování zákonů a vyhlášek, které se týkají naší profese</a:t>
            </a:r>
          </a:p>
          <a:p>
            <a:pPr lvl="0">
              <a:buFont typeface="Wingdings" pitchFamily="2" charset="2"/>
              <a:buChar char="Ø"/>
            </a:pPr>
            <a:endParaRPr lang="cs-CZ" b="1" dirty="0" smtClean="0"/>
          </a:p>
          <a:p>
            <a:pPr lvl="0">
              <a:buFont typeface="Wingdings" pitchFamily="2" charset="2"/>
              <a:buChar char="Ø"/>
            </a:pPr>
            <a:r>
              <a:rPr lang="cs-CZ" b="1" dirty="0" smtClean="0"/>
              <a:t> do připomínkovacího procesu zapojit opravdu všechny členy</a:t>
            </a:r>
          </a:p>
          <a:p>
            <a:pPr lvl="0">
              <a:buFont typeface="Wingdings" pitchFamily="2" charset="2"/>
              <a:buChar char="Ø"/>
            </a:pPr>
            <a:endParaRPr lang="cs-CZ" b="1" dirty="0" smtClean="0"/>
          </a:p>
          <a:p>
            <a:pPr lvl="0">
              <a:buFont typeface="Wingdings" pitchFamily="2" charset="2"/>
              <a:buChar char="Ø"/>
            </a:pPr>
            <a:r>
              <a:rPr lang="cs-CZ" b="1" dirty="0" smtClean="0"/>
              <a:t> propojovat a nabídnout možnost sdružování pod křídly profesní 	organizace</a:t>
            </a:r>
          </a:p>
          <a:p>
            <a:pPr lvl="0">
              <a:buFont typeface="Wingdings" pitchFamily="2" charset="2"/>
              <a:buChar char="Ø"/>
            </a:pPr>
            <a:endParaRPr lang="cs-CZ" b="1" dirty="0" smtClean="0"/>
          </a:p>
          <a:p>
            <a:pPr lvl="0">
              <a:buFont typeface="Wingdings" pitchFamily="2" charset="2"/>
              <a:buChar char="Ø"/>
            </a:pPr>
            <a:r>
              <a:rPr lang="cs-CZ" b="1" dirty="0" smtClean="0"/>
              <a:t> pořádání kurzů a seminářů pro tlumočníky</a:t>
            </a:r>
          </a:p>
          <a:p>
            <a:r>
              <a:rPr lang="cs-CZ" b="1" dirty="0" smtClean="0"/>
              <a:t>    	(letošní rok – zahraniční host </a:t>
            </a:r>
            <a:r>
              <a:rPr lang="cs-CZ" b="1" dirty="0" err="1" smtClean="0"/>
              <a:t>Anna</a:t>
            </a:r>
            <a:r>
              <a:rPr lang="cs-CZ" b="1" dirty="0" smtClean="0"/>
              <a:t>-Lena </a:t>
            </a:r>
            <a:r>
              <a:rPr lang="cs-CZ" b="1" dirty="0" err="1" smtClean="0"/>
              <a:t>Nilsson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pPr lvl="0">
              <a:buFont typeface="Wingdings" pitchFamily="2" charset="2"/>
              <a:buChar char="Ø"/>
            </a:pPr>
            <a:r>
              <a:rPr lang="cs-CZ" b="1" dirty="0" smtClean="0"/>
              <a:t> informování členů o novinkách a aktualitách nejen z Čech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8" name="Zástupný symbol pro zápatí 3"/>
          <p:cNvSpPr txBox="1">
            <a:spLocks/>
          </p:cNvSpPr>
          <p:nvPr/>
        </p:nvSpPr>
        <p:spPr>
          <a:xfrm>
            <a:off x="304800" y="6492240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číslo snímku 4"/>
          <p:cNvSpPr txBox="1">
            <a:spLocks/>
          </p:cNvSpPr>
          <p:nvPr/>
        </p:nvSpPr>
        <p:spPr>
          <a:xfrm>
            <a:off x="4361688" y="110776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zápatí 3"/>
          <p:cNvSpPr txBox="1">
            <a:spLocks/>
          </p:cNvSpPr>
          <p:nvPr/>
        </p:nvSpPr>
        <p:spPr>
          <a:xfrm>
            <a:off x="304800" y="6492240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ástupný symbol pro číslo snímku 4"/>
          <p:cNvSpPr txBox="1">
            <a:spLocks/>
          </p:cNvSpPr>
          <p:nvPr/>
        </p:nvSpPr>
        <p:spPr>
          <a:xfrm>
            <a:off x="4361688" y="110776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270032"/>
            <a:ext cx="8784976" cy="72008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tIns="93600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Obrázek 14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42040"/>
            <a:ext cx="1043940" cy="548640"/>
          </a:xfrm>
          <a:prstGeom prst="rect">
            <a:avLst/>
          </a:prstGeom>
        </p:spPr>
      </p:pic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813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1115616" y="1556792"/>
          <a:ext cx="6984776" cy="4365362"/>
        </p:xfrm>
        <a:graphic>
          <a:graphicData uri="http://schemas.openxmlformats.org/drawingml/2006/table">
            <a:tbl>
              <a:tblPr/>
              <a:tblGrid>
                <a:gridCol w="1224136"/>
                <a:gridCol w="508432"/>
                <a:gridCol w="541779"/>
                <a:gridCol w="1263093"/>
                <a:gridCol w="1624703"/>
                <a:gridCol w="541144"/>
                <a:gridCol w="1281489"/>
              </a:tblGrid>
              <a:tr h="638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zalo</a:t>
                      </a: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-žení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Počet členů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Základní zaměření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Podmínky členství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RČP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Časopis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askot.cz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konferenční tlumočení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ručitelé+roční čekací lhůta+výbor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2200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e-bulletin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PRASKOT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2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/>
                          <a:ea typeface="Calibri"/>
                          <a:cs typeface="Times New Roman"/>
                        </a:rPr>
                        <a:t>ČKTZJ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cktzj.com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40 / 32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22222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tlumočení českého znak. jazyka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tlumočník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(řádný)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 i zájemce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200" dirty="0" err="1" smtClean="0">
                          <a:latin typeface="Calibri"/>
                          <a:ea typeface="Calibri"/>
                          <a:cs typeface="Times New Roman"/>
                        </a:rPr>
                        <a:t>přidr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zpravodaj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000" b="1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jtpunion.org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tlumočení a překlad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:  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doklad o provozování</a:t>
                      </a: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1750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e-časopis </a:t>
                      </a:r>
                      <a:r>
                        <a:rPr lang="cs-CZ" sz="1300" b="1" dirty="0" err="1">
                          <a:latin typeface="Calibri"/>
                          <a:ea typeface="Calibri"/>
                          <a:cs typeface="Times New Roman"/>
                        </a:rPr>
                        <a:t>ToP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Zpravodaj</a:t>
                      </a: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</a:tr>
              <a:tr h="75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 ČR</a:t>
                      </a:r>
                      <a:endParaRPr lang="cs-CZ" sz="2000" dirty="0" smtClean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 smtClean="0">
                          <a:latin typeface="Calibri"/>
                          <a:ea typeface="Calibri"/>
                          <a:cs typeface="Times New Roman"/>
                        </a:rPr>
                        <a:t>kstcr.cz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soudní tlumočení a </a:t>
                      </a: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překlad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>
                          <a:latin typeface="Calibri"/>
                          <a:ea typeface="Calibri"/>
                          <a:cs typeface="Times New Roman"/>
                        </a:rPr>
                        <a:t>jmenování podle zákona č. 36/1967 Sb.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bulletin SOUDNÍ TLUMOČNÍK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000" b="1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latin typeface="Calibri"/>
                          <a:ea typeface="Calibri"/>
                          <a:cs typeface="Times New Roman"/>
                        </a:rPr>
                        <a:t>obecprekladatelu.cz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literární překlad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vydané knižní překlady + výbor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ZPRÁVY OP</a:t>
                      </a:r>
                      <a:endParaRPr lang="cs-CZ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0" y="813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5517232"/>
            <a:ext cx="1592001" cy="836672"/>
          </a:xfrm>
          <a:prstGeom prst="rect">
            <a:avLst/>
          </a:prstGeom>
        </p:spPr>
      </p:pic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cs-CZ" sz="1700" dirty="0" smtClean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7" name="Obrázek 16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67544" y="1556792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JTP naše činnost</a:t>
            </a:r>
            <a:endParaRPr lang="cs-CZ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3568" y="2492896"/>
            <a:ext cx="7776864" cy="2534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sdružujeme profesionály v oboru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přispíváme ke zlepšení prestiže a zvyšování odborné úrovně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organizujeme kurzy, semináře, konference, např. Jeronýmovy 	dny a Mladý Jeroným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soutěž Slovník roku a účast na Světu knihy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podpora úrovně překladu v dabingu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5445224"/>
            <a:ext cx="1592001" cy="83667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2" name="Obrázek 11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412776"/>
            <a:ext cx="4976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JTP  výhody členství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1560" y="1988840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uveřejnění v databázi na webu JTP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odborný bulletin </a:t>
            </a:r>
            <a:r>
              <a:rPr lang="cs-CZ" b="1" i="1" dirty="0" err="1" smtClean="0"/>
              <a:t>ToP</a:t>
            </a:r>
            <a:r>
              <a:rPr lang="cs-CZ" b="1" i="1" dirty="0" smtClean="0"/>
              <a:t> (tlumočení-překlad)</a:t>
            </a:r>
            <a:r>
              <a:rPr lang="cs-CZ" b="1" dirty="0" smtClean="0"/>
              <a:t> a </a:t>
            </a:r>
            <a:r>
              <a:rPr lang="cs-CZ" b="1" i="1" dirty="0" smtClean="0"/>
              <a:t>Zpravodaj_</a:t>
            </a:r>
            <a:r>
              <a:rPr lang="cs-CZ" b="1" i="1" dirty="0" err="1" smtClean="0"/>
              <a:t>jtp</a:t>
            </a:r>
            <a:r>
              <a:rPr lang="cs-CZ" b="1" dirty="0" smtClean="0"/>
              <a:t>, 	interní diskusní skupina </a:t>
            </a:r>
            <a:r>
              <a:rPr lang="cs-CZ" b="1" i="1" dirty="0" smtClean="0"/>
              <a:t>JTP_obecně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i="1" dirty="0" smtClean="0"/>
              <a:t> </a:t>
            </a:r>
            <a:r>
              <a:rPr lang="cs-CZ" b="1" dirty="0" smtClean="0"/>
              <a:t>terminologická databáze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informace o akcích JTP a dalších pořadatelů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výrazné slevy (účast na akcích, různý nákup)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JTP zastupuje své členy (např. jednání s neplatícími zákazníky)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využití knihovny JTP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b="1" dirty="0" smtClean="0"/>
              <a:t> stipendium k pokrytí části nákladů na účast na odborných akcích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5445224"/>
            <a:ext cx="1592001" cy="83667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JTP  naše úsilí – daří se?</a:t>
            </a:r>
          </a:p>
          <a:p>
            <a:pPr>
              <a:buNone/>
            </a:pPr>
            <a:endParaRPr lang="cs-CZ" sz="3600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2" name="Obrázek 11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467544" y="2132856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b="1" dirty="0" smtClean="0"/>
              <a:t> hájit profesní, pracovně právní a sociální zájmy svých 	členů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b="1" dirty="0" smtClean="0"/>
              <a:t> napomáhat k dalšímu vzdělávání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b="1" dirty="0" smtClean="0"/>
              <a:t> propagovat na trhu práce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b="1" dirty="0" smtClean="0"/>
              <a:t> informovat členy o pracovních příležitostech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000" b="1" dirty="0" smtClean="0"/>
              <a:t> </a:t>
            </a:r>
            <a:r>
              <a:rPr lang="pl-PL" sz="2000" b="1" dirty="0" smtClean="0"/>
              <a:t>informovat veřejnost o práci překladatele /tlumočníka</a:t>
            </a:r>
            <a:endParaRPr lang="cs-CZ" sz="2000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7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79512" y="270032"/>
            <a:ext cx="8784976" cy="72008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tIns="93600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Obrázek 12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42040"/>
            <a:ext cx="1043940" cy="548640"/>
          </a:xfrm>
          <a:prstGeom prst="rect">
            <a:avLst/>
          </a:prstGeom>
        </p:spPr>
      </p:pic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813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1043608" y="1628800"/>
          <a:ext cx="7056783" cy="4365362"/>
        </p:xfrm>
        <a:graphic>
          <a:graphicData uri="http://schemas.openxmlformats.org/drawingml/2006/table">
            <a:tbl>
              <a:tblPr/>
              <a:tblGrid>
                <a:gridCol w="1224136"/>
                <a:gridCol w="508432"/>
                <a:gridCol w="541779"/>
                <a:gridCol w="1263093"/>
                <a:gridCol w="1624703"/>
                <a:gridCol w="541144"/>
                <a:gridCol w="1353496"/>
              </a:tblGrid>
              <a:tr h="639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zalo</a:t>
                      </a: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-žení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Počet členů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Základní zaměření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Podmínky členství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RČP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Časopis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askot.cz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konferenční tlumočení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ručitelé+roční čekací lhůta+výbor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2200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e-bulletin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PRASKOT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2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/>
                          <a:ea typeface="Calibri"/>
                          <a:cs typeface="Times New Roman"/>
                        </a:rPr>
                        <a:t>ČKTZJ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cktzj.com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40 / 32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22222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tlumočení českého znak. jazyka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tlumočník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(řádný)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 i zájemce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200" dirty="0" err="1" smtClean="0">
                          <a:latin typeface="Calibri"/>
                          <a:ea typeface="Calibri"/>
                          <a:cs typeface="Times New Roman"/>
                        </a:rPr>
                        <a:t>přidr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zpravodaj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000" b="1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jtpunion.org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tlumočení a překlad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doklad o provozování</a:t>
                      </a: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1750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e-časopis </a:t>
                      </a:r>
                      <a:r>
                        <a:rPr lang="cs-CZ" sz="1300" dirty="0" err="1">
                          <a:latin typeface="Calibri"/>
                          <a:ea typeface="Calibri"/>
                          <a:cs typeface="Times New Roman"/>
                        </a:rPr>
                        <a:t>ToP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Zpravodaj</a:t>
                      </a: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 ČR</a:t>
                      </a:r>
                      <a:endParaRPr lang="cs-CZ" sz="2000" dirty="0" smtClean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 smtClean="0">
                          <a:latin typeface="Calibri"/>
                          <a:ea typeface="Calibri"/>
                          <a:cs typeface="Times New Roman"/>
                        </a:rPr>
                        <a:t>kstcr.cz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soudní tlumočení a </a:t>
                      </a:r>
                      <a:r>
                        <a:rPr lang="cs-CZ" sz="1300" b="1" dirty="0" smtClean="0">
                          <a:latin typeface="Calibri"/>
                          <a:ea typeface="Calibri"/>
                          <a:cs typeface="Times New Roman"/>
                        </a:rPr>
                        <a:t>překlad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jmenování podle zákona č. 36/1967 Sb.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bulletin SOUDNÍ TLUMOČNÍK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9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000" b="1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latin typeface="Calibri"/>
                          <a:ea typeface="Calibri"/>
                          <a:cs typeface="Times New Roman"/>
                        </a:rPr>
                        <a:t>obecprekladatelu.cz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literární překlad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vydané knižní překlady + výbor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ZPRÁVY OP</a:t>
                      </a:r>
                      <a:endParaRPr lang="cs-CZ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813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siteon20-80x80 KST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4839072"/>
            <a:ext cx="1368152" cy="136815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9208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cs-CZ" sz="22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200" dirty="0" smtClean="0">
                <a:solidFill>
                  <a:srgbClr val="EBEFF1"/>
                </a:solidFill>
              </a:rPr>
            </a:br>
            <a:endParaRPr lang="cs-CZ" sz="22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6058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KST  naše činnost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2924944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pořádat semináře</a:t>
            </a:r>
          </a:p>
          <a:p>
            <a:r>
              <a:rPr lang="cs-CZ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vydávat bulletinu Soudní tlumočník s informacemi pro kolegy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podílet se na připomínkování zákonů a vyhlášek, které se nás týkají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" name="Obrázek 9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677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KST  výhody členství</a:t>
            </a:r>
            <a:endParaRPr lang="cs-CZ" sz="3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Obrázek 6" descr="siteon20-80x80 KST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4839072"/>
            <a:ext cx="1368152" cy="1368152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51520" y="188640"/>
            <a:ext cx="8534400" cy="792088"/>
          </a:xfrm>
          <a:prstGeom prst="rect">
            <a:avLst/>
          </a:prstGeom>
          <a:solidFill>
            <a:srgbClr val="0070C0"/>
          </a:solidFill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ástupný symbol pro obsah 5"/>
          <p:cNvSpPr txBox="1">
            <a:spLocks/>
          </p:cNvSpPr>
          <p:nvPr/>
        </p:nvSpPr>
        <p:spPr>
          <a:xfrm>
            <a:off x="301752" y="1527048"/>
            <a:ext cx="8503920" cy="6058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Obrázek 14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67544" y="2348880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slevy na semináře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profesní časopis </a:t>
            </a:r>
          </a:p>
          <a:p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zveřejnění na moderních webových stránkách - spravedlivě pro 	všechny (ne v  abecedním  pořádku) a s možností 	vyhledávání podle kombinací jazyků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hájení zájmů členů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siteon20-80x80 KST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4839072"/>
            <a:ext cx="1368152" cy="136815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sz="1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sz="1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sz="1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sz="1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sz="14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sz="12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2" name="Obrázek 11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95536" y="1484784"/>
            <a:ext cx="6077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KST  naše úsilí – daří se?</a:t>
            </a:r>
            <a:endParaRPr lang="cs-CZ" sz="3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95536" y="2492896"/>
            <a:ext cx="82589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celoživotní vzdělávání, tj. zvyšování profesní kvalifikace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přijetí nového samostatného zákona s  rozdělením profesí </a:t>
            </a:r>
          </a:p>
          <a:p>
            <a:r>
              <a:rPr lang="cs-CZ" b="1" dirty="0" smtClean="0"/>
              <a:t>	soudního tlumočníka a soudního překladatele</a:t>
            </a:r>
          </a:p>
          <a:p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přijetí nové vyhlášky s přesně vymezenými a lepšími podmínkami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7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79512" y="270032"/>
            <a:ext cx="8784976" cy="72008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tIns="93600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Obrázek 11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42040"/>
            <a:ext cx="1043940" cy="548640"/>
          </a:xfrm>
          <a:prstGeom prst="rect">
            <a:avLst/>
          </a:prstGeom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813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1043608" y="1628800"/>
          <a:ext cx="7056783" cy="4536504"/>
        </p:xfrm>
        <a:graphic>
          <a:graphicData uri="http://schemas.openxmlformats.org/drawingml/2006/table">
            <a:tbl>
              <a:tblPr/>
              <a:tblGrid>
                <a:gridCol w="1224136"/>
                <a:gridCol w="508432"/>
                <a:gridCol w="541779"/>
                <a:gridCol w="1263093"/>
                <a:gridCol w="1624703"/>
                <a:gridCol w="541144"/>
                <a:gridCol w="1353496"/>
              </a:tblGrid>
              <a:tr h="639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zalo</a:t>
                      </a: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-žení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Počet členů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Základní zaměření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Podmínky členství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RČP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Časopis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askot.cz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konferenční tlumočení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ručitelé+roční čekací lhůta+výbor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2200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e-bulletin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PRASKOT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2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/>
                          <a:ea typeface="Calibri"/>
                          <a:cs typeface="Times New Roman"/>
                        </a:rPr>
                        <a:t>ČKTZJ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cktzj.com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40 / 32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22222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tlumočení českého znak. jazyka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tlumočník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(řádný)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 i zájemce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200" dirty="0" err="1" smtClean="0">
                          <a:latin typeface="Calibri"/>
                          <a:ea typeface="Calibri"/>
                          <a:cs typeface="Times New Roman"/>
                        </a:rPr>
                        <a:t>přidr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zpravodaj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3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000" b="1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jtpunion.org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tlumočení a překlad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doklad o provozování</a:t>
                      </a: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1750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e-časopis </a:t>
                      </a:r>
                      <a:r>
                        <a:rPr lang="cs-CZ" sz="1300" dirty="0" err="1">
                          <a:latin typeface="Calibri"/>
                          <a:ea typeface="Calibri"/>
                          <a:cs typeface="Times New Roman"/>
                        </a:rPr>
                        <a:t>ToP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Zpravodaj</a:t>
                      </a: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 ČR</a:t>
                      </a:r>
                      <a:endParaRPr lang="cs-CZ" sz="2000" dirty="0" smtClean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 smtClean="0">
                          <a:latin typeface="Calibri"/>
                          <a:ea typeface="Calibri"/>
                          <a:cs typeface="Times New Roman"/>
                        </a:rPr>
                        <a:t>kstcr.cz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soudní tlumočení a </a:t>
                      </a: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překlad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jmenování podle zákona č. 36/1967 Sb.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bulletin SOUDNÍ TLUMOČNÍK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9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000" b="1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obecprekladatelu.cz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literární překlad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 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vydané knižní překlady + výbor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ZPRÁVY OP</a:t>
                      </a:r>
                      <a:endParaRPr lang="cs-CZ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6B52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813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79512" y="188640"/>
            <a:ext cx="8784976" cy="72008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tIns="93600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Obrázek 12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115616" y="1556792"/>
          <a:ext cx="7056783" cy="4293354"/>
        </p:xfrm>
        <a:graphic>
          <a:graphicData uri="http://schemas.openxmlformats.org/drawingml/2006/table">
            <a:tbl>
              <a:tblPr/>
              <a:tblGrid>
                <a:gridCol w="1224136"/>
                <a:gridCol w="508432"/>
                <a:gridCol w="541779"/>
                <a:gridCol w="1263093"/>
                <a:gridCol w="1624703"/>
                <a:gridCol w="541144"/>
                <a:gridCol w="1353496"/>
              </a:tblGrid>
              <a:tr h="639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zalo</a:t>
                      </a: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-žení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Počet členů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Základní zaměření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Podmínky členství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RČP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Časopis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askot.cz</a:t>
                      </a:r>
                      <a:endParaRPr lang="cs-CZ" sz="1000" b="1" dirty="0">
                        <a:solidFill>
                          <a:srgbClr val="008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konferenční tlumočení</a:t>
                      </a:r>
                      <a:endParaRPr lang="cs-CZ" sz="1000" b="1" dirty="0">
                        <a:solidFill>
                          <a:srgbClr val="008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ručitelé+roční čekací lhůta+výbor</a:t>
                      </a:r>
                      <a:endParaRPr lang="cs-CZ" sz="1000" b="1" dirty="0">
                        <a:solidFill>
                          <a:srgbClr val="008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e-bulletin</a:t>
                      </a:r>
                      <a:endParaRPr lang="cs-CZ" sz="1000" b="1" dirty="0">
                        <a:solidFill>
                          <a:srgbClr val="008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 smtClean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PRASKOT</a:t>
                      </a:r>
                      <a:endParaRPr lang="cs-CZ" sz="1000" b="1" dirty="0">
                        <a:solidFill>
                          <a:srgbClr val="008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ČKTZJ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cktzj.com</a:t>
                      </a:r>
                      <a:endParaRPr lang="cs-CZ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40 / 32</a:t>
                      </a:r>
                      <a:endParaRPr lang="cs-CZ" sz="11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tlumočení českého znak. jazyka</a:t>
                      </a:r>
                      <a:endParaRPr lang="cs-CZ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: tlumočník </a:t>
                      </a:r>
                      <a:r>
                        <a:rPr lang="cs-CZ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(řádný)</a:t>
                      </a:r>
                      <a:endParaRPr lang="cs-CZ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i zájemce </a:t>
                      </a:r>
                      <a:r>
                        <a:rPr lang="cs-CZ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200" b="1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přidr</a:t>
                      </a:r>
                      <a:r>
                        <a:rPr lang="cs-CZ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cs-CZ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cs-CZ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Komoří bulletin</a:t>
                      </a:r>
                      <a:endParaRPr lang="cs-CZ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Komoří zpravodaj</a:t>
                      </a:r>
                      <a:endParaRPr lang="cs-CZ" sz="1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000" b="1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 smtClean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jtpunion.org</a:t>
                      </a:r>
                      <a:endParaRPr lang="cs-CZ" sz="10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tlumočení a překlad</a:t>
                      </a:r>
                      <a:endParaRPr lang="cs-CZ" sz="10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:  </a:t>
                      </a:r>
                      <a:endParaRPr lang="cs-CZ" sz="10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doklad o provozování</a:t>
                      </a:r>
                      <a:r>
                        <a:rPr lang="cs-CZ" sz="13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1750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e-časopis </a:t>
                      </a:r>
                      <a:r>
                        <a:rPr lang="cs-CZ" sz="1300" b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ToP</a:t>
                      </a:r>
                      <a:endParaRPr lang="cs-CZ" sz="10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Zpravodaj</a:t>
                      </a:r>
                      <a:r>
                        <a:rPr lang="cs-CZ" sz="11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 ČR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kstcr.cz</a:t>
                      </a:r>
                      <a:endParaRPr lang="cs-CZ" sz="1000" b="1" dirty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soudní tlumočení a </a:t>
                      </a:r>
                      <a:r>
                        <a:rPr lang="cs-CZ" sz="13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překlad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jmenování podle zákona č. 36/1967 Sb.</a:t>
                      </a:r>
                      <a:endParaRPr lang="cs-CZ" sz="1000" b="1" dirty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SOUDNÍ TLUMOČNÍK</a:t>
                      </a:r>
                      <a:endParaRPr lang="cs-CZ" sz="1000" b="1" dirty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000" b="1" dirty="0" smtClean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 err="1" smtClean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obecprekladatelu.cz</a:t>
                      </a:r>
                      <a:endParaRPr lang="cs-CZ" sz="1000" b="1" dirty="0">
                        <a:solidFill>
                          <a:srgbClr val="CC311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cs-CZ" sz="1400" b="1" dirty="0">
                        <a:solidFill>
                          <a:srgbClr val="CC311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literární překlad</a:t>
                      </a:r>
                      <a:endParaRPr lang="cs-CZ" sz="1000" b="1" dirty="0">
                        <a:solidFill>
                          <a:srgbClr val="CC311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 </a:t>
                      </a:r>
                      <a:r>
                        <a:rPr lang="cs-CZ" sz="1200" b="1" dirty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2 vydané knižní překlady + výbor</a:t>
                      </a:r>
                      <a:endParaRPr lang="cs-CZ" sz="1000" b="1" dirty="0">
                        <a:solidFill>
                          <a:srgbClr val="CC311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solidFill>
                            <a:srgbClr val="CC3114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ZPRÁVY OP</a:t>
                      </a:r>
                      <a:endParaRPr lang="cs-CZ" sz="1100" b="1" dirty="0">
                        <a:solidFill>
                          <a:srgbClr val="CC311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C:\Users\Frankie\Pictures\logo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589240"/>
            <a:ext cx="2736305" cy="634243"/>
          </a:xfrm>
          <a:prstGeom prst="rect">
            <a:avLst/>
          </a:prstGeom>
          <a:noFill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301752" y="1527048"/>
            <a:ext cx="8503920" cy="6778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OP naše</a:t>
            </a:r>
            <a:r>
              <a:rPr kumimoji="0" lang="cs-CZ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činnost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51520" y="188640"/>
            <a:ext cx="8534400" cy="792088"/>
          </a:xfrm>
          <a:prstGeom prst="rect">
            <a:avLst/>
          </a:prstGeom>
          <a:solidFill>
            <a:srgbClr val="0070C0"/>
          </a:solidFill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Zástupný symbol pro obsah 5"/>
          <p:cNvSpPr txBox="1">
            <a:spLocks/>
          </p:cNvSpPr>
          <p:nvPr/>
        </p:nvSpPr>
        <p:spPr>
          <a:xfrm>
            <a:off x="301752" y="1527048"/>
            <a:ext cx="8503920" cy="6058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Obrázek 14" descr="logoJT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467544" y="2276872"/>
            <a:ext cx="67687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udílení cen (CJJ za nejlepší překlad, </a:t>
            </a:r>
            <a:r>
              <a:rPr lang="cs-CZ" b="1" dirty="0" err="1" smtClean="0"/>
              <a:t>Anticena</a:t>
            </a:r>
            <a:r>
              <a:rPr lang="cs-CZ" b="1" dirty="0" smtClean="0"/>
              <a:t> za 	nejhorší překlad) 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soutěž JL pro mladé a začínající překladatele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Stipendium HŽ na překlad poesie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překladatelské dílny z libovolného jazyka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„Překladatelské zákulisí“ - pořad o práci překladatele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5" name="Picture 3" descr="C:\Users\Frankie\Pictures\logo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5589240"/>
            <a:ext cx="2736305" cy="634243"/>
          </a:xfrm>
          <a:prstGeom prst="rect">
            <a:avLst/>
          </a:prstGeom>
          <a:noFill/>
        </p:spPr>
      </p:pic>
      <p:sp>
        <p:nvSpPr>
          <p:cNvPr id="6" name="Zástupný symbol pro datum 1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zápatí 2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4267200" y="6324600"/>
            <a:ext cx="609600" cy="44132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ástupný symbol pro obsah 5"/>
          <p:cNvSpPr txBox="1">
            <a:spLocks/>
          </p:cNvSpPr>
          <p:nvPr/>
        </p:nvSpPr>
        <p:spPr>
          <a:xfrm>
            <a:off x="301752" y="1527048"/>
            <a:ext cx="8503920" cy="6778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OP výhody členství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51520" y="188640"/>
            <a:ext cx="8534400" cy="792088"/>
          </a:xfrm>
          <a:prstGeom prst="rect">
            <a:avLst/>
          </a:prstGeom>
          <a:solidFill>
            <a:srgbClr val="0070C0"/>
          </a:solidFill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ástupný symbol pro obsah 5"/>
          <p:cNvSpPr txBox="1">
            <a:spLocks/>
          </p:cNvSpPr>
          <p:nvPr/>
        </p:nvSpPr>
        <p:spPr>
          <a:xfrm>
            <a:off x="301752" y="1527048"/>
            <a:ext cx="8503920" cy="6058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Obrázek 17" descr="logoJT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20" name="TextovéPole 19"/>
          <p:cNvSpPr txBox="1"/>
          <p:nvPr/>
        </p:nvSpPr>
        <p:spPr>
          <a:xfrm>
            <a:off x="539552" y="2492896"/>
            <a:ext cx="56886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zasílání pravidelných Zpráv OP </a:t>
            </a:r>
          </a:p>
          <a:p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informace o daňových povinnostech 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poradenství v oblasti autorských práv</a:t>
            </a:r>
          </a:p>
          <a:p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účast v porotách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6" name="Zástupný symbol pro datum 1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zápatí 2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4267200" y="6324600"/>
            <a:ext cx="609600" cy="44132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3" descr="C:\Users\Frankie\Pictures\logoO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373216"/>
            <a:ext cx="2736305" cy="634243"/>
          </a:xfrm>
          <a:prstGeom prst="rect">
            <a:avLst/>
          </a:prstGeom>
          <a:noFill/>
        </p:spPr>
      </p:pic>
      <p:sp>
        <p:nvSpPr>
          <p:cNvPr id="10" name="Zástupný symbol pro datum 1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zápatí 2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4267200" y="6324600"/>
            <a:ext cx="609600" cy="441324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Zástupný symbol pro obsah 5"/>
          <p:cNvSpPr txBox="1">
            <a:spLocks/>
          </p:cNvSpPr>
          <p:nvPr/>
        </p:nvSpPr>
        <p:spPr>
          <a:xfrm>
            <a:off x="251520" y="1412776"/>
            <a:ext cx="8503920" cy="6778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OP naše úsilí – daří se?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251520" y="188640"/>
            <a:ext cx="8534400" cy="792088"/>
          </a:xfrm>
          <a:prstGeom prst="rect">
            <a:avLst/>
          </a:prstGeom>
          <a:solidFill>
            <a:srgbClr val="0070C0"/>
          </a:solidFill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Zástupný symbol pro obsah 5"/>
          <p:cNvSpPr txBox="1">
            <a:spLocks/>
          </p:cNvSpPr>
          <p:nvPr/>
        </p:nvSpPr>
        <p:spPr>
          <a:xfrm>
            <a:off x="301752" y="1527048"/>
            <a:ext cx="8503920" cy="6058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2" name="Obrázek 21" descr="logoJT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395536" y="2060848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cena JJ je nejstarším </a:t>
            </a:r>
            <a:r>
              <a:rPr lang="cs-CZ" b="1" dirty="0" err="1" smtClean="0"/>
              <a:t>překl</a:t>
            </a:r>
            <a:r>
              <a:rPr lang="cs-CZ" b="1" dirty="0" smtClean="0"/>
              <a:t>. oceněním v ČR (porovnání </a:t>
            </a:r>
          </a:p>
          <a:p>
            <a:r>
              <a:rPr lang="cs-CZ" b="1" dirty="0" smtClean="0"/>
              <a:t>	s originálem, odborné posudky)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posílit ve společnosti povědomost o existenci překladatele,            	o náročnosti jeho práce a jeho profesních předpokladech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dodržování AZ a důsledné uvádění jména překladatele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uveřejňování jména překladatele na viditelném místě 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zásadní zvýšení honorářů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>
            <a:lum bright="21000"/>
          </a:blip>
          <a:srcRect/>
          <a:stretch>
            <a:fillRect/>
          </a:stretch>
        </p:blipFill>
        <p:spPr bwMode="auto">
          <a:xfrm>
            <a:off x="2987824" y="4365104"/>
            <a:ext cx="27527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lum bright="-1000"/>
          </a:blip>
          <a:srcRect/>
          <a:stretch>
            <a:fillRect/>
          </a:stretch>
        </p:blipFill>
        <p:spPr bwMode="auto">
          <a:xfrm rot="870603">
            <a:off x="6319087" y="4574905"/>
            <a:ext cx="2454859" cy="161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lum bright="27000"/>
          </a:blip>
          <a:srcRect/>
          <a:stretch>
            <a:fillRect/>
          </a:stretch>
        </p:blipFill>
        <p:spPr bwMode="auto">
          <a:xfrm rot="20591665">
            <a:off x="463643" y="3892566"/>
            <a:ext cx="1538135" cy="219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lum bright="14000"/>
          </a:blip>
          <a:srcRect/>
          <a:stretch>
            <a:fillRect/>
          </a:stretch>
        </p:blipFill>
        <p:spPr bwMode="auto">
          <a:xfrm rot="20596836">
            <a:off x="4355976" y="2204864"/>
            <a:ext cx="1695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>
            <a:lum bright="32000"/>
          </a:blip>
          <a:srcRect/>
          <a:stretch>
            <a:fillRect/>
          </a:stretch>
        </p:blipFill>
        <p:spPr bwMode="auto">
          <a:xfrm rot="1111603">
            <a:off x="2195736" y="2060848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lum bright="17000"/>
          </a:blip>
          <a:srcRect/>
          <a:stretch>
            <a:fillRect/>
          </a:stretch>
        </p:blipFill>
        <p:spPr bwMode="auto">
          <a:xfrm>
            <a:off x="6300192" y="2060848"/>
            <a:ext cx="26765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>
            <a:lum bright="35000"/>
          </a:blip>
          <a:srcRect/>
          <a:stretch>
            <a:fillRect/>
          </a:stretch>
        </p:blipFill>
        <p:spPr bwMode="auto">
          <a:xfrm>
            <a:off x="179512" y="198884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6" name="Nadpis 2"/>
          <p:cNvSpPr txBox="1">
            <a:spLocks/>
          </p:cNvSpPr>
          <p:nvPr/>
        </p:nvSpPr>
        <p:spPr>
          <a:xfrm>
            <a:off x="179512" y="188640"/>
            <a:ext cx="8784976" cy="1800200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Jednota tlumočníků a překladatelů</a:t>
            </a:r>
            <a:br>
              <a:rPr kumimoji="0" lang="cs-CZ" sz="3300" b="0" i="0" u="none" strike="noStrike" kern="1200" cap="none" spc="0" normalizeH="0" baseline="0" noProof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33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pro číslo snímku 6"/>
          <p:cNvSpPr txBox="1">
            <a:spLocks/>
          </p:cNvSpPr>
          <p:nvPr/>
        </p:nvSpPr>
        <p:spPr>
          <a:xfrm>
            <a:off x="4343400" y="2199450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zápatí 8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3717032"/>
            <a:ext cx="7704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2060"/>
                </a:solidFill>
              </a:rPr>
              <a:t>Děkujeme za pozornost.</a:t>
            </a:r>
            <a:endParaRPr lang="cs-CZ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7" name="Zástupný symbol pro číslo snímku 11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79512" y="188640"/>
            <a:ext cx="8784976" cy="72008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tIns="93600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Obrázek 8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0" name="Zástupný symbol pro datum 5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zápatí 7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1115616" y="1556792"/>
          <a:ext cx="7056783" cy="4365362"/>
        </p:xfrm>
        <a:graphic>
          <a:graphicData uri="http://schemas.openxmlformats.org/drawingml/2006/table">
            <a:tbl>
              <a:tblPr/>
              <a:tblGrid>
                <a:gridCol w="1224136"/>
                <a:gridCol w="508432"/>
                <a:gridCol w="541779"/>
                <a:gridCol w="1263093"/>
                <a:gridCol w="1624703"/>
                <a:gridCol w="541144"/>
                <a:gridCol w="1353496"/>
              </a:tblGrid>
              <a:tr h="639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zalo</a:t>
                      </a: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-žení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Počet členů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Základní zaměření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Podmínky členství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RČP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Časopis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66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askot.cz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konferenční tlumočení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ručitelé+roční čekací lhůta+výbor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2200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e-bulletin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 smtClean="0">
                          <a:latin typeface="Calibri"/>
                          <a:ea typeface="Calibri"/>
                          <a:cs typeface="Times New Roman"/>
                        </a:rPr>
                        <a:t>PRASKOT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32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/>
                          <a:ea typeface="Calibri"/>
                          <a:cs typeface="Times New Roman"/>
                        </a:rPr>
                        <a:t>ČKTZJ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cktzj.com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latin typeface="Calibri"/>
                          <a:ea typeface="Calibri"/>
                          <a:cs typeface="Times New Roman"/>
                        </a:rPr>
                        <a:t>40 / 32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22222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tlumočení českého znak. jazyka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tlumočník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(řádný)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 i zájemce 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200" dirty="0" err="1" smtClean="0">
                          <a:latin typeface="Calibri"/>
                          <a:ea typeface="Calibri"/>
                          <a:cs typeface="Times New Roman"/>
                        </a:rPr>
                        <a:t>přidr</a:t>
                      </a:r>
                      <a:r>
                        <a:rPr lang="cs-CZ" sz="1200" dirty="0" smtClean="0"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Komoří zpravodaj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000" b="1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jtpunion.org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tlumočení a překlad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>
                          <a:latin typeface="Calibri"/>
                          <a:ea typeface="Calibri"/>
                          <a:cs typeface="Times New Roman"/>
                        </a:rPr>
                        <a:t>: 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Calibri"/>
                          <a:ea typeface="Calibri"/>
                          <a:cs typeface="Times New Roman"/>
                        </a:rPr>
                        <a:t>doklad o provozování</a:t>
                      </a: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1750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e-časopis ToP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Zpravodaj</a:t>
                      </a: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 ČR</a:t>
                      </a:r>
                      <a:endParaRPr lang="cs-CZ" sz="2000" dirty="0" smtClean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 smtClean="0">
                          <a:latin typeface="Calibri"/>
                          <a:ea typeface="Calibri"/>
                          <a:cs typeface="Times New Roman"/>
                        </a:rPr>
                        <a:t>kstcr.cz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soudní tlumočení a </a:t>
                      </a: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překlad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>
                          <a:latin typeface="Calibri"/>
                          <a:ea typeface="Calibri"/>
                          <a:cs typeface="Times New Roman"/>
                        </a:rPr>
                        <a:t>jmenování podle zákona č. 36/1967 Sb.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bulletin SOUDNÍ TLUMOČNÍK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000" b="1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latin typeface="Calibri"/>
                          <a:ea typeface="Calibri"/>
                          <a:cs typeface="Times New Roman"/>
                        </a:rPr>
                        <a:t>obecprekladatelu.cz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literární překlad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vydané knižní překlady + výbor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ZPRÁVY OP</a:t>
                      </a:r>
                      <a:endParaRPr lang="cs-CZ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Zástupný symbol pro obsah 14" descr="siteon11-80x80 ASKOT.png">
            <a:hlinkClick r:id="rId3"/>
          </p:cNvPr>
          <p:cNvPicPr>
            <a:picLocks noGrp="1" noChangeAspect="1"/>
          </p:cNvPicPr>
          <p:nvPr>
            <p:ph sz="quarter" idx="1"/>
          </p:nvPr>
        </p:nvPicPr>
        <p:blipFill>
          <a:blip r:embed="rId4" cstate="print">
            <a:lum bright="-24000" contrast="26000"/>
          </a:blip>
          <a:stretch>
            <a:fillRect/>
          </a:stretch>
        </p:blipFill>
        <p:spPr>
          <a:xfrm>
            <a:off x="7236296" y="4653136"/>
            <a:ext cx="1656184" cy="1656184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323528" y="256490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zviditelnit a zvýšit prestiž profese a </a:t>
            </a:r>
            <a:r>
              <a:rPr lang="cs-CZ" b="1" dirty="0" err="1" smtClean="0"/>
              <a:t>ASKOTu</a:t>
            </a:r>
            <a:endParaRPr lang="cs-CZ" b="1" dirty="0" smtClean="0"/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veřejná osvěta a boj za slušné pracovní, technické a jiné podmínky naší práce</a:t>
            </a:r>
          </a:p>
          <a:p>
            <a:endParaRPr lang="cs-CZ" b="1" dirty="0" smtClean="0"/>
          </a:p>
          <a:p>
            <a:pPr lvl="1">
              <a:buFont typeface="Wingdings" pitchFamily="2" charset="2"/>
              <a:buChar char="ü"/>
            </a:pPr>
            <a:r>
              <a:rPr lang="cs-CZ" b="1" dirty="0" smtClean="0"/>
              <a:t> zapojení do aktivit evropské odnože FIT, s jejíž pomocí hodláme vpadnout do zad zdejším byrokratům </a:t>
            </a:r>
          </a:p>
          <a:p>
            <a:pPr lvl="1">
              <a:buFont typeface="Wingdings" pitchFamily="2" charset="2"/>
              <a:buChar char="ü"/>
            </a:pPr>
            <a:r>
              <a:rPr lang="cs-CZ" b="1" dirty="0" smtClean="0"/>
              <a:t> účast na některých vzdělávacích akcích, např. Jeronýmových dnech, konferencích </a:t>
            </a:r>
            <a:r>
              <a:rPr lang="cs-CZ" b="1" dirty="0" err="1" smtClean="0"/>
              <a:t>Wikipedie</a:t>
            </a:r>
            <a:r>
              <a:rPr lang="cs-CZ" b="1" dirty="0" smtClean="0"/>
              <a:t> apod.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11" name="Obrázek 10" descr="logoJTP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23528" y="1484784"/>
            <a:ext cx="6048672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ASKOT  naše činnost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Zástupný symbol pro obsah 14" descr="siteon11-80x80 ASKOT.png">
            <a:hlinkClick r:id="rId2"/>
          </p:cNvPr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lum bright="-24000" contrast="26000"/>
          </a:blip>
          <a:stretch>
            <a:fillRect/>
          </a:stretch>
        </p:blipFill>
        <p:spPr>
          <a:xfrm>
            <a:off x="7092280" y="4581128"/>
            <a:ext cx="1590054" cy="1590054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0" name="Obrázek 9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39552" y="270892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 V oblasti hmotné zejména občerstvení na valných hromadách a společenských akcích, jímž doufáme vzbudit u svých členů pocit sounáležitosti. 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Ve vyšším smyslu jim nabízíme místo na seznamu členů celkem prestižního spolku, což má spolu s kontakty tam uvedenými svoji marketingovou cenu. 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Nastane-li problém, jsme jejich hlasem vůči institucím.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67544" y="1484784"/>
            <a:ext cx="6480720" cy="64633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ASKOT  výhody členství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Zástupný symbol pro obsah 14" descr="siteon11-80x80 ASKOT.png">
            <a:hlinkClick r:id="rId2"/>
          </p:cNvPr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lum bright="-24000" contrast="26000"/>
          </a:blip>
          <a:stretch>
            <a:fillRect/>
          </a:stretch>
        </p:blipFill>
        <p:spPr>
          <a:xfrm>
            <a:off x="7308304" y="4653136"/>
            <a:ext cx="1590054" cy="1590054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1051992" y="2285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3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24" name="Obrázek 23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323528" y="155679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ASKOT  naše úsilí – daří se?</a:t>
            </a:r>
            <a:endParaRPr lang="cs-CZ" sz="3600" b="1" dirty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13184"/>
            <a:ext cx="21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9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99592" y="28529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67544" y="2204864"/>
            <a:ext cx="76328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sisyfovská snaha vtlouci členům do hlavy, že bez vzájemnosti uvnitř i vně spolku má jejich potenciál jistá omezení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nechat si všechno líbit není jediná možná strategie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modernizace FIT, aby nám byla užitečná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přesvědčit klienty, byrokraty a agentury, že to s námi nemůže být tak jednoduché jako s poslíčky a biletářkami</a:t>
            </a:r>
          </a:p>
          <a:p>
            <a:pPr>
              <a:buFont typeface="Wingdings" pitchFamily="2" charset="2"/>
              <a:buChar char="Ø"/>
            </a:pPr>
            <a:endParaRPr lang="cs-CZ" b="1" dirty="0" smtClean="0"/>
          </a:p>
          <a:p>
            <a:pPr>
              <a:buFont typeface="Wingdings" pitchFamily="2" charset="2"/>
              <a:buChar char="v"/>
            </a:pPr>
            <a:r>
              <a:rPr lang="cs-CZ" b="1" dirty="0" smtClean="0"/>
              <a:t> Čeho bychom chtěli dosáhnout? Změny ve výše uvedených ohledech.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7" name="Zástupný symbol pro datum 2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3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číslo snímku 4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11"/>
          <p:cNvSpPr txBox="1">
            <a:spLocks/>
          </p:cNvSpPr>
          <p:nvPr/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D8E70-7620-4378-A514-FFF79D7007D3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600" b="0" i="0" u="none" strike="noStrike" kern="1200" cap="none" spc="0" normalizeH="0" baseline="0" noProof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79512" y="188640"/>
            <a:ext cx="8784976" cy="72008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tIns="93600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Jednota tlumočníků a překladatelů</a:t>
            </a:r>
            <a:b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F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rgbClr val="EBEFF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Obrázek 11" descr="logoJT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13" name="Zástupný symbol pro datum 5"/>
          <p:cNvSpPr txBox="1">
            <a:spLocks/>
          </p:cNvSpPr>
          <p:nvPr/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20.5.2017</a:t>
            </a:r>
            <a:endParaRPr kumimoji="0" 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Zástupný symbol pro zápatí 7"/>
          <p:cNvSpPr txBox="1">
            <a:spLocks/>
          </p:cNvSpPr>
          <p:nvPr/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Mladý Jeroným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1043608" y="1628800"/>
          <a:ext cx="7056783" cy="4255228"/>
        </p:xfrm>
        <a:graphic>
          <a:graphicData uri="http://schemas.openxmlformats.org/drawingml/2006/table">
            <a:tbl>
              <a:tblPr/>
              <a:tblGrid>
                <a:gridCol w="1224136"/>
                <a:gridCol w="508432"/>
                <a:gridCol w="541779"/>
                <a:gridCol w="1263093"/>
                <a:gridCol w="1624703"/>
                <a:gridCol w="541144"/>
                <a:gridCol w="1353496"/>
              </a:tblGrid>
              <a:tr h="639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cs-CZ" sz="1000" b="1" dirty="0" err="1">
                          <a:latin typeface="Calibri"/>
                          <a:ea typeface="Calibri"/>
                          <a:cs typeface="Times New Roman"/>
                        </a:rPr>
                        <a:t>zalo</a:t>
                      </a: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-žení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Počet členů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Základní zaměření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Podmínky členství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latin typeface="Calibri"/>
                          <a:ea typeface="Calibri"/>
                          <a:cs typeface="Times New Roman"/>
                        </a:rPr>
                        <a:t>RČP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latin typeface="Calibri"/>
                          <a:ea typeface="Calibri"/>
                          <a:cs typeface="Times New Roman"/>
                        </a:rPr>
                        <a:t>Časopis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ASKOT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askot.cz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109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konferenční tlumočení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ručitelé+roční čekací lhůta+výbor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2200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e-bulletin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PRASKOT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2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/>
                          <a:ea typeface="Calibri"/>
                          <a:cs typeface="Times New Roman"/>
                        </a:rPr>
                        <a:t>ČKTZJ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>
                          <a:latin typeface="Calibri"/>
                          <a:ea typeface="Calibri"/>
                          <a:cs typeface="Times New Roman"/>
                        </a:rPr>
                        <a:t>cktzj.com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latin typeface="Calibri"/>
                          <a:ea typeface="Calibri"/>
                          <a:cs typeface="Times New Roman"/>
                        </a:rPr>
                        <a:t>40 / 32</a:t>
                      </a:r>
                      <a:endParaRPr lang="cs-C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22222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tlumočení českého znak. jazyka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: tlumočník </a:t>
                      </a: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(řádný)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latin typeface="Calibri"/>
                          <a:ea typeface="Calibri"/>
                          <a:cs typeface="Times New Roman"/>
                        </a:rPr>
                        <a:t> i zájemce </a:t>
                      </a: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200" b="1" dirty="0" err="1" smtClean="0">
                          <a:latin typeface="Calibri"/>
                          <a:ea typeface="Calibri"/>
                          <a:cs typeface="Times New Roman"/>
                        </a:rPr>
                        <a:t>přidr</a:t>
                      </a:r>
                      <a:r>
                        <a:rPr lang="cs-CZ" sz="1200" b="1" dirty="0" smtClean="0"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latin typeface="Calibri"/>
                          <a:ea typeface="Calibri"/>
                          <a:cs typeface="Times New Roman"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  <a:endParaRPr lang="cs-CZ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Komoří bulletin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latin typeface="Calibri"/>
                          <a:ea typeface="Calibri"/>
                          <a:cs typeface="Times New Roman"/>
                        </a:rPr>
                        <a:t>Komoří zpravodaj</a:t>
                      </a:r>
                      <a:endParaRPr lang="cs-CZ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92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r>
                        <a:rPr lang="cs-CZ" sz="2000" b="1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latin typeface="Calibri"/>
                          <a:ea typeface="Calibri"/>
                          <a:cs typeface="Times New Roman"/>
                        </a:rPr>
                        <a:t>jtpunion.org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tlumočení a překlad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volné</a:t>
                      </a: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: 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doklad o provozování</a:t>
                      </a: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1750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e-časopis ToP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Zpravodaj</a:t>
                      </a: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326C48"/>
                          </a:solidFill>
                          <a:latin typeface="Calibri"/>
                          <a:ea typeface="Calibri"/>
                          <a:cs typeface="Times New Roman"/>
                        </a:rPr>
                        <a:t>KST ČR</a:t>
                      </a:r>
                      <a:endParaRPr lang="cs-CZ" sz="2000" dirty="0" smtClean="0">
                        <a:solidFill>
                          <a:srgbClr val="326C48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 smtClean="0">
                          <a:latin typeface="Calibri"/>
                          <a:ea typeface="Calibri"/>
                          <a:cs typeface="Times New Roman"/>
                        </a:rPr>
                        <a:t>kstcr.cz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Calibri"/>
                          <a:ea typeface="Calibri"/>
                          <a:cs typeface="Times New Roman"/>
                        </a:rPr>
                        <a:t>soudní tlumočení a </a:t>
                      </a:r>
                      <a:r>
                        <a:rPr lang="cs-CZ" sz="1300" dirty="0" smtClean="0">
                          <a:latin typeface="Calibri"/>
                          <a:ea typeface="Calibri"/>
                          <a:cs typeface="Times New Roman"/>
                        </a:rPr>
                        <a:t>překlad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latin typeface="Calibri"/>
                          <a:ea typeface="Calibri"/>
                          <a:cs typeface="Times New Roman"/>
                        </a:rPr>
                        <a:t>výběrové: </a:t>
                      </a:r>
                      <a:r>
                        <a:rPr lang="cs-CZ" sz="1200">
                          <a:latin typeface="Calibri"/>
                          <a:ea typeface="Calibri"/>
                          <a:cs typeface="Times New Roman"/>
                        </a:rPr>
                        <a:t>jmenování podle zákona č. 36/1967 Sb.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bulletin SOUDNÍ TLUMOČNÍK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cs-CZ" sz="2000" b="1" dirty="0">
                          <a:solidFill>
                            <a:srgbClr val="0033CC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latin typeface="Calibri"/>
                          <a:ea typeface="Calibri"/>
                          <a:cs typeface="Times New Roman"/>
                        </a:rPr>
                        <a:t>obecprekladatelu.cz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literární překlad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výběrové: 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 vydané knižní překlady + výbor</a:t>
                      </a:r>
                      <a:endParaRPr lang="cs-CZ" sz="1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Bulletin ZPRÁVY OP</a:t>
                      </a:r>
                      <a:endParaRPr lang="cs-CZ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 descr="siteon19-82x80 Znakovci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4661917"/>
            <a:ext cx="1656184" cy="1615791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1" name="Obrázek 10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7544" y="1556792"/>
            <a:ext cx="4968552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ČKTZJ naše činnost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67544" y="2780928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hájit zájmy všech tlumočníků z. </a:t>
            </a:r>
            <a:r>
              <a:rPr lang="cs-CZ" b="1" dirty="0" err="1" smtClean="0"/>
              <a:t>j</a:t>
            </a:r>
            <a:r>
              <a:rPr lang="cs-CZ" b="1" dirty="0" smtClean="0"/>
              <a:t>. (připomínkování zákonů, 	vyhlášek)</a:t>
            </a:r>
          </a:p>
          <a:p>
            <a:pPr lvl="0">
              <a:buFont typeface="Wingdings" pitchFamily="2" charset="2"/>
              <a:buChar char="Ø"/>
            </a:pPr>
            <a:endParaRPr lang="cs-CZ" b="1" dirty="0" smtClean="0"/>
          </a:p>
          <a:p>
            <a:pPr lvl="0">
              <a:buFont typeface="Wingdings" pitchFamily="2" charset="2"/>
              <a:buChar char="Ø"/>
            </a:pPr>
            <a:r>
              <a:rPr lang="cs-CZ" b="1" dirty="0" smtClean="0"/>
              <a:t> zajistit tlumočníkům kvalitní vzdělávání ve formě kurzů, 	seminářů a školení</a:t>
            </a:r>
          </a:p>
          <a:p>
            <a:pPr lvl="0"/>
            <a:endParaRPr lang="cs-CZ" b="1" dirty="0" smtClean="0"/>
          </a:p>
          <a:p>
            <a:pPr lvl="0">
              <a:buFont typeface="Wingdings" pitchFamily="2" charset="2"/>
              <a:buChar char="Ø"/>
            </a:pPr>
            <a:r>
              <a:rPr lang="cs-CZ" b="1" dirty="0" smtClean="0"/>
              <a:t> spolupracovat s řadou organizací a sdružení podobného 	zaměření: </a:t>
            </a:r>
            <a:r>
              <a:rPr lang="cs-CZ" b="1" dirty="0" smtClean="0">
                <a:hlinkClick r:id="rId5"/>
              </a:rPr>
              <a:t>ASNEP</a:t>
            </a:r>
            <a:r>
              <a:rPr lang="cs-CZ" b="1" dirty="0" smtClean="0"/>
              <a:t>, JTP, KST, </a:t>
            </a:r>
            <a:r>
              <a:rPr lang="cs-CZ" b="1" dirty="0" smtClean="0">
                <a:hlinkClick r:id="rId6"/>
              </a:rPr>
              <a:t>Pevnost</a:t>
            </a:r>
            <a:r>
              <a:rPr lang="cs-CZ" b="1" dirty="0" smtClean="0"/>
              <a:t>, </a:t>
            </a:r>
            <a:r>
              <a:rPr lang="cs-CZ" b="1" dirty="0" smtClean="0">
                <a:hlinkClick r:id="rId7"/>
              </a:rPr>
              <a:t>ÚJKN</a:t>
            </a:r>
            <a:r>
              <a:rPr lang="cs-CZ" b="1" dirty="0" smtClean="0"/>
              <a:t>, </a:t>
            </a:r>
            <a:r>
              <a:rPr lang="cs-CZ" b="1" dirty="0" smtClean="0">
                <a:hlinkClick r:id="rId8"/>
              </a:rPr>
              <a:t>ÚTRL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siteon19-82x80 Znakovci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4802421"/>
            <a:ext cx="1512168" cy="1475287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8E70-7620-4378-A514-FFF79D7007D3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20080"/>
          </a:xfr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936000"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/>
            </a:r>
            <a:br>
              <a:rPr lang="cs-CZ" sz="2400" dirty="0" smtClean="0">
                <a:solidFill>
                  <a:srgbClr val="EBEFF1"/>
                </a:solidFill>
              </a:rPr>
            </a:br>
            <a:r>
              <a:rPr lang="cs-CZ" sz="2400" dirty="0" smtClean="0">
                <a:solidFill>
                  <a:srgbClr val="EBEFF1"/>
                </a:solidFill>
              </a:rPr>
              <a:t>Jednota tlumočníků a překladatelů</a:t>
            </a:r>
            <a:br>
              <a:rPr lang="cs-CZ" sz="2400" dirty="0" smtClean="0">
                <a:solidFill>
                  <a:srgbClr val="EBEFF1"/>
                </a:solidFill>
              </a:rPr>
            </a:br>
            <a:endParaRPr lang="cs-CZ" sz="2400" dirty="0">
              <a:solidFill>
                <a:srgbClr val="EBEFF1"/>
              </a:solidFill>
            </a:endParaRPr>
          </a:p>
        </p:txBody>
      </p:sp>
      <p:pic>
        <p:nvPicPr>
          <p:cNvPr id="10" name="Obrázek 9" descr="logoJT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260648"/>
            <a:ext cx="1043940" cy="548640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20.5.2017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Mladý Jeroným</a:t>
            </a:r>
            <a:endParaRPr lang="cs-CZ"/>
          </a:p>
        </p:txBody>
      </p:sp>
      <p:sp>
        <p:nvSpPr>
          <p:cNvPr id="8" name="Zástupný symbol pro obsah 7"/>
          <p:cNvSpPr txBox="1">
            <a:spLocks noGrp="1"/>
          </p:cNvSpPr>
          <p:nvPr>
            <p:ph sz="quarter" idx="1"/>
          </p:nvPr>
        </p:nvSpPr>
        <p:spPr>
          <a:xfrm>
            <a:off x="320675" y="1593850"/>
            <a:ext cx="5763493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ČKTZJ výhody členství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2492896"/>
            <a:ext cx="806489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zdarma Komoří bulletin (2 – 3x ročně)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předplatné časopisu </a:t>
            </a:r>
            <a:r>
              <a:rPr lang="cs-CZ" b="1" dirty="0" err="1" smtClean="0"/>
              <a:t>ToP</a:t>
            </a:r>
            <a:endParaRPr lang="cs-CZ" b="1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aktuální informace - Komoří zpravodaj (1 – 2x měsíčně)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možnost diskuze a zapojení se do připomínkování nejrůznějších 	zákonů a vyhlášek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sleva na komoří publikace a kurzy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kurzy na přání pro zájemce + zprostředkování informací ze 	zahraničí + semináře zdarma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možnost využívat knihovnu i archivu Komory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možnost podílet se na směřování Komory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dirty="0" smtClean="0"/>
              <a:t> zprostředkování nabídky práce (řádným členům</a:t>
            </a:r>
            <a:r>
              <a:rPr lang="cs-CZ" dirty="0" smtClean="0"/>
              <a:t>)</a:t>
            </a:r>
          </a:p>
          <a:p>
            <a:pPr lvl="0">
              <a:buFont typeface="Wingdings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2389</TotalTime>
  <Words>1260</Words>
  <Application>Microsoft Office PowerPoint</Application>
  <PresentationFormat>Předvádění na obrazovce (4:3)</PresentationFormat>
  <Paragraphs>622</Paragraphs>
  <Slides>23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Administrativní</vt:lpstr>
      <vt:lpstr>Jednota tlumočníků a překladatelů </vt:lpstr>
      <vt:lpstr>Prezentace aplikace PowerPoint</vt:lpstr>
      <vt:lpstr>Prezentace aplikace PowerPoint</vt:lpstr>
      <vt:lpstr>                      Jednota tlumočníků a překladatelů </vt:lpstr>
      <vt:lpstr>                      Jednota tlumočníků a překladatelů </vt:lpstr>
      <vt:lpstr>                      Jednota tlumočníků a překladatelů </vt:lpstr>
      <vt:lpstr>Prezentace aplikace PowerPoint</vt:lpstr>
      <vt:lpstr>                      Jednota tlumočníků a překladatelů </vt:lpstr>
      <vt:lpstr>                      Jednota tlumočníků a překladatelů </vt:lpstr>
      <vt:lpstr>                      Jednota tlumočníků a překladatelů </vt:lpstr>
      <vt:lpstr>Prezentace aplikace PowerPoint</vt:lpstr>
      <vt:lpstr>                      Jednota tlumočníků a překladatelů </vt:lpstr>
      <vt:lpstr>                      Jednota tlumočníků a překladatelů </vt:lpstr>
      <vt:lpstr>                      Jednota tlumočníků a překladatelů </vt:lpstr>
      <vt:lpstr>Prezentace aplikace PowerPoint</vt:lpstr>
      <vt:lpstr>Jednota tlumočníků a překladatelů </vt:lpstr>
      <vt:lpstr>Prezentace aplikace PowerPoint</vt:lpstr>
      <vt:lpstr>                      Jednota tlumočníků a překladatelů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Tlumočení a konzulární služba</dc:title>
  <dc:creator>BS</dc:creator>
  <cp:lastModifiedBy>Petr</cp:lastModifiedBy>
  <cp:revision>412</cp:revision>
  <dcterms:created xsi:type="dcterms:W3CDTF">2014-03-28T23:16:03Z</dcterms:created>
  <dcterms:modified xsi:type="dcterms:W3CDTF">2017-05-16T11:22:16Z</dcterms:modified>
</cp:coreProperties>
</file>